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59"/>
  </p:notesMasterIdLst>
  <p:sldIdLst>
    <p:sldId id="256" r:id="rId3"/>
    <p:sldId id="288" r:id="rId4"/>
    <p:sldId id="258" r:id="rId5"/>
    <p:sldId id="257" r:id="rId6"/>
    <p:sldId id="259" r:id="rId7"/>
    <p:sldId id="260" r:id="rId8"/>
    <p:sldId id="273" r:id="rId9"/>
    <p:sldId id="266" r:id="rId10"/>
    <p:sldId id="267" r:id="rId11"/>
    <p:sldId id="268" r:id="rId12"/>
    <p:sldId id="263" r:id="rId13"/>
    <p:sldId id="269" r:id="rId14"/>
    <p:sldId id="270" r:id="rId15"/>
    <p:sldId id="271" r:id="rId16"/>
    <p:sldId id="264" r:id="rId17"/>
    <p:sldId id="261" r:id="rId18"/>
    <p:sldId id="262" r:id="rId19"/>
    <p:sldId id="265" r:id="rId20"/>
    <p:sldId id="272" r:id="rId21"/>
    <p:sldId id="274" r:id="rId22"/>
    <p:sldId id="275" r:id="rId23"/>
    <p:sldId id="276" r:id="rId24"/>
    <p:sldId id="277" r:id="rId25"/>
    <p:sldId id="278" r:id="rId26"/>
    <p:sldId id="279" r:id="rId27"/>
    <p:sldId id="281" r:id="rId28"/>
    <p:sldId id="280" r:id="rId29"/>
    <p:sldId id="282" r:id="rId30"/>
    <p:sldId id="283" r:id="rId31"/>
    <p:sldId id="284" r:id="rId32"/>
    <p:sldId id="285" r:id="rId33"/>
    <p:sldId id="286" r:id="rId34"/>
    <p:sldId id="287" r:id="rId35"/>
    <p:sldId id="289" r:id="rId36"/>
    <p:sldId id="290" r:id="rId37"/>
    <p:sldId id="291" r:id="rId38"/>
    <p:sldId id="292" r:id="rId39"/>
    <p:sldId id="293" r:id="rId40"/>
    <p:sldId id="294" r:id="rId41"/>
    <p:sldId id="295" r:id="rId42"/>
    <p:sldId id="296" r:id="rId43"/>
    <p:sldId id="297" r:id="rId44"/>
    <p:sldId id="298" r:id="rId45"/>
    <p:sldId id="299" r:id="rId46"/>
    <p:sldId id="310" r:id="rId47"/>
    <p:sldId id="311" r:id="rId48"/>
    <p:sldId id="300" r:id="rId49"/>
    <p:sldId id="301" r:id="rId50"/>
    <p:sldId id="302" r:id="rId51"/>
    <p:sldId id="303" r:id="rId52"/>
    <p:sldId id="304" r:id="rId53"/>
    <p:sldId id="305" r:id="rId54"/>
    <p:sldId id="306" r:id="rId55"/>
    <p:sldId id="307" r:id="rId56"/>
    <p:sldId id="308" r:id="rId57"/>
    <p:sldId id="309"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6" autoAdjust="0"/>
    <p:restoredTop sz="94638" autoAdjust="0"/>
  </p:normalViewPr>
  <p:slideViewPr>
    <p:cSldViewPr>
      <p:cViewPr varScale="1">
        <p:scale>
          <a:sx n="70" d="100"/>
          <a:sy n="70" d="100"/>
        </p:scale>
        <p:origin x="147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629F94-0B85-494E-A603-F66A99AF9C94}" type="datetimeFigureOut">
              <a:rPr lang="en-US" smtClean="0"/>
              <a:pPr/>
              <a:t>5/19/2014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1EE51-DC8A-47D9-93DD-567E99BC44C3}" type="slidenum">
              <a:rPr lang="en-US" smtClean="0"/>
              <a:pPr/>
              <a:t>‹#›</a:t>
            </a:fld>
            <a:endParaRPr lang="en-US" dirty="0"/>
          </a:p>
        </p:txBody>
      </p:sp>
    </p:spTree>
    <p:extLst>
      <p:ext uri="{BB962C8B-B14F-4D97-AF65-F5344CB8AC3E}">
        <p14:creationId xmlns:p14="http://schemas.microsoft.com/office/powerpoint/2010/main" val="303452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B1EE51-DC8A-47D9-93DD-567E99BC44C3}" type="slidenum">
              <a:rPr lang="en-US" smtClean="0"/>
              <a:pPr/>
              <a:t>20</a:t>
            </a:fld>
            <a:endParaRPr lang="en-US" dirty="0"/>
          </a:p>
        </p:txBody>
      </p:sp>
    </p:spTree>
    <p:extLst>
      <p:ext uri="{BB962C8B-B14F-4D97-AF65-F5344CB8AC3E}">
        <p14:creationId xmlns:p14="http://schemas.microsoft.com/office/powerpoint/2010/main" val="3661389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AB5B869-3941-42BC-962A-247352A20523}" type="datetimeFigureOut">
              <a:rPr lang="en-US" smtClean="0"/>
              <a:pPr/>
              <a:t>5/19/2014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DDAB86F-9615-4546-8D7E-30FCF3479FC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B5B869-3941-42BC-962A-247352A20523}"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DAB86F-9615-4546-8D7E-30FCF3479FC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B5B869-3941-42BC-962A-247352A20523}"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DAB86F-9615-4546-8D7E-30FCF3479FC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0525EA-23A4-46C1-804F-25A3366C6F1A}" type="datetimeFigureOut">
              <a:rPr lang="en-US" smtClean="0">
                <a:solidFill>
                  <a:prstClr val="black">
                    <a:tint val="75000"/>
                  </a:prstClr>
                </a:solidFill>
              </a:rPr>
              <a:pPr/>
              <a:t>5/19/2014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C217C0-064B-46D6-9E55-766649852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9537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525EA-23A4-46C1-804F-25A3366C6F1A}" type="datetimeFigureOut">
              <a:rPr lang="en-US" smtClean="0">
                <a:solidFill>
                  <a:prstClr val="black">
                    <a:tint val="75000"/>
                  </a:prstClr>
                </a:solidFill>
              </a:rPr>
              <a:pPr/>
              <a:t>5/19/2014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C217C0-064B-46D6-9E55-766649852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9965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0525EA-23A4-46C1-804F-25A3366C6F1A}" type="datetimeFigureOut">
              <a:rPr lang="en-US" smtClean="0">
                <a:solidFill>
                  <a:prstClr val="black">
                    <a:tint val="75000"/>
                  </a:prstClr>
                </a:solidFill>
              </a:rPr>
              <a:pPr/>
              <a:t>5/19/2014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C217C0-064B-46D6-9E55-766649852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0958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0525EA-23A4-46C1-804F-25A3366C6F1A}" type="datetimeFigureOut">
              <a:rPr lang="en-US" smtClean="0">
                <a:solidFill>
                  <a:prstClr val="black">
                    <a:tint val="75000"/>
                  </a:prstClr>
                </a:solidFill>
              </a:rPr>
              <a:pPr/>
              <a:t>5/19/2014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C217C0-064B-46D6-9E55-766649852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8829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0525EA-23A4-46C1-804F-25A3366C6F1A}" type="datetimeFigureOut">
              <a:rPr lang="en-US" smtClean="0">
                <a:solidFill>
                  <a:prstClr val="black">
                    <a:tint val="75000"/>
                  </a:prstClr>
                </a:solidFill>
              </a:rPr>
              <a:pPr/>
              <a:t>5/19/2014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C217C0-064B-46D6-9E55-766649852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6592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0525EA-23A4-46C1-804F-25A3366C6F1A}" type="datetimeFigureOut">
              <a:rPr lang="en-US" smtClean="0">
                <a:solidFill>
                  <a:prstClr val="black">
                    <a:tint val="75000"/>
                  </a:prstClr>
                </a:solidFill>
              </a:rPr>
              <a:pPr/>
              <a:t>5/19/2014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C217C0-064B-46D6-9E55-766649852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2223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525EA-23A4-46C1-804F-25A3366C6F1A}" type="datetimeFigureOut">
              <a:rPr lang="en-US" smtClean="0">
                <a:solidFill>
                  <a:prstClr val="black">
                    <a:tint val="75000"/>
                  </a:prstClr>
                </a:solidFill>
              </a:rPr>
              <a:pPr/>
              <a:t>5/19/2014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C217C0-064B-46D6-9E55-766649852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9229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525EA-23A4-46C1-804F-25A3366C6F1A}" type="datetimeFigureOut">
              <a:rPr lang="en-US" smtClean="0">
                <a:solidFill>
                  <a:prstClr val="black">
                    <a:tint val="75000"/>
                  </a:prstClr>
                </a:solidFill>
              </a:rPr>
              <a:pPr/>
              <a:t>5/19/2014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C217C0-064B-46D6-9E55-766649852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482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B5B869-3941-42BC-962A-247352A20523}"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DAB86F-9615-4546-8D7E-30FCF3479FC3}"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525EA-23A4-46C1-804F-25A3366C6F1A}" type="datetimeFigureOut">
              <a:rPr lang="en-US" smtClean="0">
                <a:solidFill>
                  <a:prstClr val="black">
                    <a:tint val="75000"/>
                  </a:prstClr>
                </a:solidFill>
              </a:rPr>
              <a:pPr/>
              <a:t>5/19/2014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C217C0-064B-46D6-9E55-766649852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7154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525EA-23A4-46C1-804F-25A3366C6F1A}" type="datetimeFigureOut">
              <a:rPr lang="en-US" smtClean="0">
                <a:solidFill>
                  <a:prstClr val="black">
                    <a:tint val="75000"/>
                  </a:prstClr>
                </a:solidFill>
              </a:rPr>
              <a:pPr/>
              <a:t>5/19/2014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C217C0-064B-46D6-9E55-766649852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4651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525EA-23A4-46C1-804F-25A3366C6F1A}" type="datetimeFigureOut">
              <a:rPr lang="en-US" smtClean="0">
                <a:solidFill>
                  <a:prstClr val="black">
                    <a:tint val="75000"/>
                  </a:prstClr>
                </a:solidFill>
              </a:rPr>
              <a:pPr/>
              <a:t>5/19/2014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C217C0-064B-46D6-9E55-766649852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0616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B5B869-3941-42BC-962A-247352A20523}"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DAB86F-9615-4546-8D7E-30FCF3479FC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B5B869-3941-42BC-962A-247352A20523}"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DAB86F-9615-4546-8D7E-30FCF3479FC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AB5B869-3941-42BC-962A-247352A20523}" type="datetimeFigureOut">
              <a:rPr lang="en-US" smtClean="0"/>
              <a:pPr/>
              <a:t>5/19/2014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DAB86F-9615-4546-8D7E-30FCF3479FC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B5B869-3941-42BC-962A-247352A20523}" type="datetimeFigureOut">
              <a:rPr lang="en-US" smtClean="0"/>
              <a:pPr/>
              <a:t>5/19/2014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DAB86F-9615-4546-8D7E-30FCF3479FC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5B869-3941-42BC-962A-247352A20523}" type="datetimeFigureOut">
              <a:rPr lang="en-US" smtClean="0"/>
              <a:pPr/>
              <a:t>5/19/2014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DAB86F-9615-4546-8D7E-30FCF3479FC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B5B869-3941-42BC-962A-247352A20523}"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DAB86F-9615-4546-8D7E-30FCF3479FC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B5B869-3941-42BC-962A-247352A20523}"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DDAB86F-9615-4546-8D7E-30FCF3479FC3}"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AB5B869-3941-42BC-962A-247352A20523}" type="datetimeFigureOut">
              <a:rPr lang="en-US" smtClean="0"/>
              <a:pPr/>
              <a:t>5/19/2014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DDAB86F-9615-4546-8D7E-30FCF3479FC3}"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D0525EA-23A4-46C1-804F-25A3366C6F1A}" type="datetimeFigureOut">
              <a:rPr lang="en-US" smtClean="0">
                <a:solidFill>
                  <a:prstClr val="black">
                    <a:tint val="75000"/>
                  </a:prstClr>
                </a:solidFill>
              </a:rPr>
              <a:pPr/>
              <a:t>5/19/2014</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C217C0-064B-46D6-9E55-766649852D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921168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Who Really Owns Our Land</a:t>
            </a:r>
            <a:endParaRPr lang="en-US" dirty="0"/>
          </a:p>
        </p:txBody>
      </p:sp>
      <p:sp>
        <p:nvSpPr>
          <p:cNvPr id="3" name="Subtitle 2"/>
          <p:cNvSpPr>
            <a:spLocks noGrp="1"/>
          </p:cNvSpPr>
          <p:nvPr>
            <p:ph type="subTitle" idx="1"/>
          </p:nvPr>
        </p:nvSpPr>
        <p:spPr/>
        <p:txBody>
          <a:bodyPr/>
          <a:lstStyle/>
          <a:p>
            <a:r>
              <a:rPr lang="en-US" dirty="0" smtClean="0"/>
              <a:t>Federal vs. State and Private Ownership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Is this kind of government financing power that the founding fathers envisioned?  (I think not)</a:t>
            </a:r>
          </a:p>
          <a:p>
            <a:r>
              <a:rPr lang="en-US" sz="2800" dirty="0" smtClean="0"/>
              <a:t>Don’t think this doesn't effect you because it does.</a:t>
            </a:r>
          </a:p>
          <a:p>
            <a:r>
              <a:rPr lang="en-US" sz="2800" dirty="0" smtClean="0"/>
              <a:t>All government intervention increases cost and decreases availability of product; no exceptions</a:t>
            </a:r>
          </a:p>
          <a:p>
            <a:r>
              <a:rPr lang="en-US" sz="2800" dirty="0" smtClean="0"/>
              <a:t>You as the consumer will pick up the additional cost somewhere down the supply chain</a:t>
            </a:r>
          </a:p>
          <a:p>
            <a:r>
              <a:rPr lang="en-US" sz="2800" dirty="0" smtClean="0"/>
              <a:t>If you have 100 products, as a business you pay over $330,000 per yr. to the FDA just to market</a:t>
            </a:r>
          </a:p>
          <a:p>
            <a:r>
              <a:rPr lang="en-US" sz="2800" dirty="0" smtClean="0"/>
              <a:t>Your medical cost just increased and so did the cost of your steak</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85000" lnSpcReduction="10000"/>
          </a:bodyPr>
          <a:lstStyle/>
          <a:p>
            <a:r>
              <a:rPr lang="en-US" sz="2800" dirty="0" smtClean="0"/>
              <a:t>One of my major issues with the federal government is mismanagement and priorities (political interference)</a:t>
            </a:r>
          </a:p>
          <a:p>
            <a:r>
              <a:rPr lang="en-US" sz="2800" dirty="0" smtClean="0"/>
              <a:t>This has always been the case and the constitution was constructed to eliminate this but did not always succeed  The Bundy case is no exception (looking back at history)</a:t>
            </a:r>
          </a:p>
          <a:p>
            <a:r>
              <a:rPr lang="en-US" sz="2800" dirty="0" smtClean="0"/>
              <a:t>The U.S. federal government was heavily influenced by the struggle for control of “western lands” </a:t>
            </a:r>
            <a:r>
              <a:rPr lang="en-US" sz="2800" b="1" i="1" u="sng" dirty="0" smtClean="0"/>
              <a:t>and debt</a:t>
            </a:r>
          </a:p>
          <a:p>
            <a:r>
              <a:rPr lang="en-US" sz="2800" dirty="0" smtClean="0"/>
              <a:t>Land between the Appalachian Mountains and the Mississippi was claimed by the original 13 colonies</a:t>
            </a:r>
          </a:p>
          <a:p>
            <a:r>
              <a:rPr lang="en-US" sz="2800" dirty="0" smtClean="0"/>
              <a:t>This was managed by the North West Ordinance of 1787.  Major changes occurred after the war with Mexico in 1848 </a:t>
            </a:r>
          </a:p>
          <a:p>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Owens Our Land</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We did cover some of the Northwest Ordinance of 1787 last meeting</a:t>
            </a:r>
          </a:p>
          <a:p>
            <a:r>
              <a:rPr lang="en-US" sz="2800" dirty="0" smtClean="0"/>
              <a:t>All new states would come into the union on equal footing</a:t>
            </a:r>
          </a:p>
          <a:p>
            <a:r>
              <a:rPr lang="en-US" sz="2800" dirty="0" smtClean="0"/>
              <a:t>It was assumed when a territory received statehood all ungranted property would be sold to the people in the state</a:t>
            </a:r>
          </a:p>
          <a:p>
            <a:r>
              <a:rPr lang="en-US" sz="2800" dirty="0" smtClean="0"/>
              <a:t>Only a small amount required for necessary federal government functions was to be retained by Govt.</a:t>
            </a:r>
          </a:p>
          <a:p>
            <a:r>
              <a:rPr lang="en-US" sz="2800" dirty="0" smtClean="0"/>
              <a:t>In 1803 when Ohio was admitted to the union the govt. retained title to all ungranted public land</a:t>
            </a:r>
          </a:p>
          <a:p>
            <a:endParaRPr lang="en-US" sz="2800" dirty="0" smtClean="0"/>
          </a:p>
          <a:p>
            <a:endParaRPr lang="en-US" sz="2800" dirty="0" smtClean="0"/>
          </a:p>
          <a:p>
            <a:endParaRPr lang="en-US" sz="2800" dirty="0" smtClean="0"/>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Ohio would acquire jurisdiction as soon as these lands could be sold to pay off the national debt</a:t>
            </a:r>
          </a:p>
          <a:p>
            <a:r>
              <a:rPr lang="en-US" sz="2800" dirty="0" smtClean="0"/>
              <a:t>This became the established policy for new states</a:t>
            </a:r>
          </a:p>
          <a:p>
            <a:r>
              <a:rPr lang="en-US" sz="2800" dirty="0" smtClean="0"/>
              <a:t>The Govt. would retain all ungranted public land</a:t>
            </a:r>
          </a:p>
          <a:p>
            <a:r>
              <a:rPr lang="en-US" sz="2800" dirty="0" smtClean="0"/>
              <a:t>It would expedite disposal</a:t>
            </a:r>
          </a:p>
          <a:p>
            <a:r>
              <a:rPr lang="en-US" sz="2800" dirty="0" smtClean="0"/>
              <a:t>Jurisdiction would revert to the state when the land was sold</a:t>
            </a:r>
          </a:p>
          <a:p>
            <a:r>
              <a:rPr lang="en-US" sz="2800" dirty="0" smtClean="0"/>
              <a:t>As a result all states east of the Mississippi and the Louisiana Purchase acquired all land within their boundaries except that required for govt. functions</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a:bodyPr>
          <a:lstStyle/>
          <a:p>
            <a:r>
              <a:rPr lang="en-US" sz="2800" dirty="0" smtClean="0"/>
              <a:t>How did we get from there to here?  (very simple)</a:t>
            </a:r>
          </a:p>
          <a:p>
            <a:r>
              <a:rPr lang="en-US" sz="2800" dirty="0" smtClean="0"/>
              <a:t>When the territory of the western states was acquired from Mexico, Congress digressed form the constitution</a:t>
            </a:r>
          </a:p>
          <a:p>
            <a:r>
              <a:rPr lang="en-US" sz="2800" dirty="0" smtClean="0"/>
              <a:t>Congress now eliminated the sale or dispersal of ungranted lands.  Ungranted land reverted to govt. </a:t>
            </a:r>
          </a:p>
          <a:p>
            <a:r>
              <a:rPr lang="en-US" sz="2800" dirty="0" smtClean="0"/>
              <a:t>The policy resulted in the Federal Govt. becoming the permanent owner &amp; manager of 28% of the American landmass, 2.27 billion acres</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Land settlement accelerated through the Louisiana Purchase in 1803 and the Oregon Compromise with England and cession of lands (Mexican War) after 1848 </a:t>
            </a:r>
          </a:p>
          <a:p>
            <a:r>
              <a:rPr lang="en-US" sz="2800" dirty="0" smtClean="0"/>
              <a:t>Congress enacted numerous laws to accelerate the settlement of the west  (land can’t be held unless occupied)</a:t>
            </a:r>
          </a:p>
          <a:p>
            <a:r>
              <a:rPr lang="en-US" sz="2800" dirty="0" smtClean="0"/>
              <a:t>Homestead act of 1862</a:t>
            </a:r>
          </a:p>
          <a:p>
            <a:r>
              <a:rPr lang="en-US" sz="2800" dirty="0" smtClean="0"/>
              <a:t>Desert Lands Entry Act of 1872</a:t>
            </a:r>
          </a:p>
          <a:p>
            <a:r>
              <a:rPr lang="en-US" sz="2800" dirty="0" smtClean="0"/>
              <a:t>816 million acres of public domain was transferred to private ownership (personal &amp; business) from 1871 to 2010 (rail roads)</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Currently the Federal Govt. owns and manages 635-640 million acres</a:t>
            </a:r>
          </a:p>
          <a:p>
            <a:r>
              <a:rPr lang="en-US" sz="2800" dirty="0" smtClean="0"/>
              <a:t>Four agencies manage 609 million acres of land</a:t>
            </a:r>
          </a:p>
          <a:p>
            <a:r>
              <a:rPr lang="en-US" sz="2800" dirty="0" smtClean="0"/>
              <a:t>Department of Interior (DOI) &amp; the National Park Service (NPS)manage 80 million acres</a:t>
            </a:r>
          </a:p>
          <a:p>
            <a:r>
              <a:rPr lang="en-US" sz="2800" dirty="0" smtClean="0"/>
              <a:t>The Bureau of Land Management (BLM) manages 248 million acres </a:t>
            </a:r>
          </a:p>
          <a:p>
            <a:r>
              <a:rPr lang="en-US" sz="2800" dirty="0" smtClean="0"/>
              <a:t>The Fish &amp; Wildlife Service (FWS) manages 89 million acres plus 217 million acres of marine refuges &amp; monuments</a:t>
            </a:r>
          </a:p>
          <a:p>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a:bodyPr>
          <a:lstStyle/>
          <a:p>
            <a:r>
              <a:rPr lang="en-US" sz="2800" dirty="0" smtClean="0"/>
              <a:t>The Department of Agriculture, the Forest Service (USFS) manages 193 million acres</a:t>
            </a:r>
          </a:p>
          <a:p>
            <a:r>
              <a:rPr lang="en-US" sz="2800" dirty="0" smtClean="0"/>
              <a:t>Most of these lands are in the West including Alaska</a:t>
            </a:r>
          </a:p>
          <a:p>
            <a:r>
              <a:rPr lang="en-US" sz="2800" dirty="0" smtClean="0"/>
              <a:t>The Department of Defense (DOD) administers 19 million acres in military bases, training ranges etc.</a:t>
            </a:r>
          </a:p>
          <a:p>
            <a:r>
              <a:rPr lang="en-US" sz="2800" dirty="0" smtClean="0"/>
              <a:t>The remaining several million acres (estimated) are managed by a variety of government agencies</a:t>
            </a:r>
          </a:p>
          <a:p>
            <a:r>
              <a:rPr lang="en-US" sz="2800" dirty="0" smtClean="0"/>
              <a:t>Conflicting public values concerning federal lands raise many questions &amp; issues; as taxpayers do we own the land and is it only managed by the government?</a:t>
            </a:r>
          </a:p>
          <a:p>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Another 328 million acres was granted to states</a:t>
            </a:r>
          </a:p>
          <a:p>
            <a:r>
              <a:rPr lang="en-US" sz="2400" dirty="0" smtClean="0"/>
              <a:t>Another 142 million acres was granted to Alaska under native selection laws</a:t>
            </a:r>
          </a:p>
          <a:p>
            <a:r>
              <a:rPr lang="en-US" sz="2400" dirty="0" smtClean="0"/>
              <a:t>In 1871 Yellowstone National Park was created and protected by the U.S. Army (poachers &amp; timber theft)</a:t>
            </a:r>
          </a:p>
          <a:p>
            <a:r>
              <a:rPr lang="en-US" sz="2400" dirty="0" smtClean="0"/>
              <a:t>Concern over timber harvests and flooding led to formation of forest reserves (renamed national forests in 1907)</a:t>
            </a:r>
          </a:p>
          <a:p>
            <a:r>
              <a:rPr lang="en-US" sz="2400" dirty="0" smtClean="0"/>
              <a:t>In 1934 the Taylor Grazing Act was enacted  (this was Bundy’s issue along with other ranchers)</a:t>
            </a:r>
          </a:p>
          <a:p>
            <a:r>
              <a:rPr lang="en-US" sz="2400" dirty="0" smtClean="0"/>
              <a:t>In 1976 the Federal Land Policy and Management Act (FLPMA) was passed and congress declared that remaining public domain lands would remain in federal ownership</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This decision has some far reaching effects in today's world</a:t>
            </a:r>
          </a:p>
          <a:p>
            <a:r>
              <a:rPr lang="en-US" sz="2800" dirty="0" smtClean="0"/>
              <a:t>Remember, as far as I know, we are the only nation in the world where individuals have mineral rights</a:t>
            </a:r>
          </a:p>
          <a:p>
            <a:r>
              <a:rPr lang="en-US" sz="2800" dirty="0" smtClean="0"/>
              <a:t>This keeps all remaining mineral rights under Govt. control and in effect regulates prices &amp; availability</a:t>
            </a:r>
          </a:p>
          <a:p>
            <a:r>
              <a:rPr lang="en-US" sz="2800" dirty="0" smtClean="0"/>
              <a:t> Almost all new oil drilling and all fracking is performed on private parcels where the Govt. has no control</a:t>
            </a:r>
          </a:p>
          <a:p>
            <a:r>
              <a:rPr lang="en-US" sz="2800" dirty="0" smtClean="0"/>
              <a:t>Much to the Govt. chagrin we are now the worlds largest producer of natural gas</a:t>
            </a:r>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a:bodyPr>
          <a:lstStyle/>
          <a:p>
            <a:r>
              <a:rPr lang="en-US" sz="2800" dirty="0" smtClean="0"/>
              <a:t>The bulk of information presented here is from the Congressional Research Service &amp; was prepared for Members and Committees of Congress</a:t>
            </a:r>
          </a:p>
          <a:p>
            <a:r>
              <a:rPr lang="en-US" sz="2800" dirty="0" smtClean="0"/>
              <a:t>The report was dated Feb. 2012 </a:t>
            </a:r>
          </a:p>
          <a:p>
            <a:r>
              <a:rPr lang="en-US" sz="2800" dirty="0" smtClean="0"/>
              <a:t>As you can imagine the report was not particularly critical of Govt. &amp; I expect the numbers are accurate</a:t>
            </a:r>
          </a:p>
          <a:p>
            <a:r>
              <a:rPr lang="en-US" sz="2800" dirty="0" smtClean="0"/>
              <a:t>The tables presented are a part of that report</a:t>
            </a:r>
          </a:p>
          <a:p>
            <a:r>
              <a:rPr lang="en-US" sz="2800" dirty="0" smtClean="0"/>
              <a:t>This barely scratches the surface but I was amazed by the scope &amp; breadth of the federal control they hold (administer) over the land &amp; do not intend to let go</a:t>
            </a:r>
          </a:p>
          <a:p>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a:bodyPr>
          <a:lstStyle/>
          <a:p>
            <a:r>
              <a:rPr lang="en-US" sz="2800" dirty="0" smtClean="0"/>
              <a:t>In my opinion this does not fit their plan and they have made every attempt to control/stop fracking</a:t>
            </a:r>
          </a:p>
          <a:p>
            <a:r>
              <a:rPr lang="en-US" sz="2800" dirty="0" smtClean="0"/>
              <a:t>This is one of the few areas that is keeping our economy from collapsing</a:t>
            </a:r>
          </a:p>
          <a:p>
            <a:r>
              <a:rPr lang="en-US" sz="2800" dirty="0" smtClean="0"/>
              <a:t>This is another example of capitalism vs. socialism</a:t>
            </a:r>
          </a:p>
          <a:p>
            <a:r>
              <a:rPr lang="en-US" sz="2800" dirty="0" smtClean="0"/>
              <a:t>Capitalism wins every time, no contest</a:t>
            </a:r>
          </a:p>
          <a:p>
            <a:r>
              <a:rPr lang="en-US" sz="2800" dirty="0" smtClean="0"/>
              <a:t>We should be developing energy resources to their fullest potential, lower energy prices, export energy and start to reduce our debt</a:t>
            </a:r>
          </a:p>
          <a:p>
            <a:endParaRPr lang="en-US" sz="2800" dirty="0" smtClean="0"/>
          </a:p>
          <a:p>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a:bodyPr>
          <a:lstStyle/>
          <a:p>
            <a:r>
              <a:rPr lang="en-US" sz="2800" dirty="0" smtClean="0"/>
              <a:t>You can’t scam logic and that is why it sucks for most elected officials (ain’t much money in it)</a:t>
            </a:r>
          </a:p>
          <a:p>
            <a:r>
              <a:rPr lang="en-US" sz="2800" dirty="0" smtClean="0"/>
              <a:t>Another issue is that some of the bureaucracies that control our land date back over a century</a:t>
            </a:r>
          </a:p>
          <a:p>
            <a:r>
              <a:rPr lang="en-US" sz="2800" dirty="0" smtClean="0"/>
              <a:t>That is a long time to burrow in to the woodwork</a:t>
            </a:r>
          </a:p>
          <a:p>
            <a:r>
              <a:rPr lang="en-US" sz="2800" dirty="0" smtClean="0"/>
              <a:t>I believe elected officials consider these bureaucracies an involuntary action like breathing</a:t>
            </a:r>
          </a:p>
          <a:p>
            <a:r>
              <a:rPr lang="en-US" sz="2800" dirty="0" smtClean="0"/>
              <a:t>Many elected officials don’t know many exist or even what they are responsible for </a:t>
            </a:r>
          </a:p>
          <a:p>
            <a:endParaRPr lang="en-US" sz="2800" dirty="0" smtClean="0"/>
          </a:p>
          <a:p>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big issue I have is cost and inefficiency</a:t>
            </a:r>
          </a:p>
          <a:p>
            <a:r>
              <a:rPr lang="en-US" sz="2800" dirty="0" smtClean="0"/>
              <a:t>As an example let’s look at the National Forest Service</a:t>
            </a:r>
          </a:p>
          <a:p>
            <a:r>
              <a:rPr lang="en-US" sz="2800" dirty="0" smtClean="0"/>
              <a:t>My wife comes from a small paper mill town in Rumford Me.</a:t>
            </a:r>
          </a:p>
          <a:p>
            <a:r>
              <a:rPr lang="en-US" sz="2800" dirty="0" smtClean="0"/>
              <a:t>You either work in the hospital or the mill or not at all</a:t>
            </a:r>
          </a:p>
          <a:p>
            <a:r>
              <a:rPr lang="en-US" sz="2800" dirty="0" smtClean="0"/>
              <a:t>My brother-in-law is an electrician in the mill </a:t>
            </a:r>
          </a:p>
          <a:p>
            <a:r>
              <a:rPr lang="en-US" sz="2800" dirty="0" smtClean="0"/>
              <a:t>As a company project he was assigned to a task team</a:t>
            </a:r>
          </a:p>
          <a:p>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The task was to visit Weyerhaeuser somewhere out west</a:t>
            </a:r>
          </a:p>
          <a:p>
            <a:r>
              <a:rPr lang="en-US" sz="2800" dirty="0" smtClean="0"/>
              <a:t>What they learned is that Weyerhaeuser maintained their land better than the Govt. </a:t>
            </a:r>
          </a:p>
          <a:p>
            <a:r>
              <a:rPr lang="en-US" sz="2800" dirty="0" smtClean="0"/>
              <a:t>They cleaned up brush on the forest floor reducing the risk of forest fires to properly manage resources</a:t>
            </a:r>
          </a:p>
          <a:p>
            <a:r>
              <a:rPr lang="en-US" sz="2800" dirty="0" smtClean="0"/>
              <a:t>In another instance that made national news; a large brush fire occurred in the Lake Tahoe area</a:t>
            </a:r>
          </a:p>
          <a:p>
            <a:r>
              <a:rPr lang="en-US" sz="2800" dirty="0" smtClean="0"/>
              <a:t>The only home to survive was one where the homeowner illegally cleared brush from around his home</a:t>
            </a:r>
          </a:p>
          <a:p>
            <a:r>
              <a:rPr lang="en-US" sz="2800" dirty="0" smtClean="0"/>
              <a:t>Remember Einstein; stupidity vs. genius</a:t>
            </a:r>
          </a:p>
          <a:p>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point is if the land was sold and properly developed in many cases resources would be better conserved</a:t>
            </a:r>
          </a:p>
          <a:p>
            <a:r>
              <a:rPr lang="en-US" sz="2800" dirty="0" smtClean="0"/>
              <a:t>What amount of forest resources go up in flames every year?</a:t>
            </a:r>
          </a:p>
          <a:p>
            <a:r>
              <a:rPr lang="en-US" sz="2800" dirty="0" smtClean="0"/>
              <a:t>There are an unending number of examples</a:t>
            </a:r>
          </a:p>
          <a:p>
            <a:r>
              <a:rPr lang="en-US" sz="2800" dirty="0" smtClean="0"/>
              <a:t>I am also certain that most all original intentions were for the best interest of the nation</a:t>
            </a:r>
          </a:p>
          <a:p>
            <a:r>
              <a:rPr lang="en-US" sz="2800" dirty="0" smtClean="0"/>
              <a:t>The best laid plans of mice &amp; men</a:t>
            </a:r>
          </a:p>
          <a:p>
            <a:r>
              <a:rPr lang="en-US" sz="2800" dirty="0" smtClean="0"/>
              <a:t>Let’s look at the agencies in some detail</a:t>
            </a:r>
          </a:p>
          <a:p>
            <a:endParaRPr lang="en-US" sz="2800" dirty="0" smtClean="0"/>
          </a:p>
          <a:p>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The vast majority of all land management falls under the U.S. Department of Interior (DOI)</a:t>
            </a:r>
          </a:p>
          <a:p>
            <a:r>
              <a:rPr lang="en-US" sz="2800" dirty="0" smtClean="0"/>
              <a:t>It is a Cabinet level agency that manages Americas natural &amp; cultural resources; created in March 1849</a:t>
            </a:r>
          </a:p>
          <a:p>
            <a:r>
              <a:rPr lang="en-US" sz="2800" dirty="0" smtClean="0"/>
              <a:t>DOI employs 70,000 people and has nine bureaus</a:t>
            </a:r>
          </a:p>
          <a:p>
            <a:pPr marL="514350" indent="-514350">
              <a:buFont typeface="Wingdings" pitchFamily="2" charset="2"/>
              <a:buChar char="§"/>
            </a:pPr>
            <a:r>
              <a:rPr lang="en-US" sz="2800" dirty="0" smtClean="0"/>
              <a:t>Bureau of Land Management</a:t>
            </a:r>
          </a:p>
          <a:p>
            <a:pPr>
              <a:buFont typeface="Wingdings" pitchFamily="2" charset="2"/>
              <a:buChar char="§"/>
            </a:pPr>
            <a:r>
              <a:rPr lang="en-US" sz="2800" dirty="0" smtClean="0"/>
              <a:t>National Park Service</a:t>
            </a:r>
          </a:p>
          <a:p>
            <a:pPr>
              <a:buFont typeface="Wingdings" pitchFamily="2" charset="2"/>
              <a:buChar char="§"/>
            </a:pPr>
            <a:r>
              <a:rPr lang="en-US" sz="2800" dirty="0" smtClean="0"/>
              <a:t>U. S. Fish and Wildlife Service</a:t>
            </a:r>
          </a:p>
          <a:p>
            <a:pPr>
              <a:buFont typeface="Wingdings" pitchFamily="2" charset="2"/>
              <a:buChar char="§"/>
            </a:pPr>
            <a:r>
              <a:rPr lang="en-US" sz="2800" dirty="0" smtClean="0"/>
              <a:t>U. S. Forest Service  (Under the Department of Agriculture)  USDA</a:t>
            </a:r>
          </a:p>
          <a:p>
            <a:endParaRPr lang="en-US" sz="2800" dirty="0" smtClean="0"/>
          </a:p>
          <a:p>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The first four listed are the major players of our land &amp; resource management</a:t>
            </a:r>
          </a:p>
          <a:p>
            <a:r>
              <a:rPr lang="en-US" sz="2800" dirty="0" smtClean="0"/>
              <a:t>Together they administer 609.4 million acres </a:t>
            </a:r>
          </a:p>
          <a:p>
            <a:r>
              <a:rPr lang="en-US" sz="2800" dirty="0" smtClean="0"/>
              <a:t>This is roughly 95% - 96 % of the 635-640 million acres of land owned by the federal Govt.</a:t>
            </a:r>
          </a:p>
          <a:p>
            <a:r>
              <a:rPr lang="en-US" sz="2800" dirty="0" smtClean="0"/>
              <a:t>The Department of Defense DOD also administers 19.4 million acres of federal land (bases test facilities etc.)</a:t>
            </a:r>
          </a:p>
          <a:p>
            <a:r>
              <a:rPr lang="en-US" sz="2800" dirty="0" smtClean="0"/>
              <a:t>There are others, post office, space administration etc. They are minor players in the area of land management</a:t>
            </a:r>
          </a:p>
          <a:p>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a:bodyPr>
          <a:lstStyle/>
          <a:p>
            <a:pPr marL="514350" indent="-514350">
              <a:buFont typeface="Wingdings" pitchFamily="2" charset="2"/>
              <a:buChar char="§"/>
            </a:pPr>
            <a:r>
              <a:rPr lang="en-US" sz="2800" dirty="0" smtClean="0"/>
              <a:t>The rest listed below are part of the nine under the DOI and most are not detailed in this presentation</a:t>
            </a:r>
          </a:p>
          <a:p>
            <a:pPr marL="514350" indent="-514350">
              <a:buFont typeface="Wingdings" pitchFamily="2" charset="2"/>
              <a:buChar char="§"/>
            </a:pPr>
            <a:r>
              <a:rPr lang="en-US" sz="2800" dirty="0" smtClean="0"/>
              <a:t>Bureau of Safety and Environmental Enforcement</a:t>
            </a:r>
          </a:p>
          <a:p>
            <a:pPr marL="514350" indent="-514350">
              <a:buFont typeface="Wingdings" pitchFamily="2" charset="2"/>
              <a:buChar char="§"/>
            </a:pPr>
            <a:r>
              <a:rPr lang="en-US" sz="2800" dirty="0" smtClean="0"/>
              <a:t>Office of Surface Mining, Reclamation and Enforcement</a:t>
            </a:r>
          </a:p>
          <a:p>
            <a:pPr marL="514350" indent="-514350">
              <a:buFont typeface="Wingdings" pitchFamily="2" charset="2"/>
              <a:buChar char="§"/>
            </a:pPr>
            <a:r>
              <a:rPr lang="en-US" sz="2800" dirty="0" smtClean="0"/>
              <a:t>U. S. Geological Survey</a:t>
            </a:r>
          </a:p>
          <a:p>
            <a:pPr marL="514350" indent="-514350">
              <a:buFont typeface="Wingdings" pitchFamily="2" charset="2"/>
              <a:buChar char="§"/>
            </a:pPr>
            <a:r>
              <a:rPr lang="en-US" sz="2800" dirty="0" smtClean="0"/>
              <a:t>Bureau of Indian Affairs</a:t>
            </a:r>
          </a:p>
          <a:p>
            <a:pPr marL="514350" indent="-514350">
              <a:buFont typeface="Wingdings" pitchFamily="2" charset="2"/>
              <a:buChar char="§"/>
            </a:pPr>
            <a:r>
              <a:rPr lang="en-US" sz="2800" dirty="0" smtClean="0"/>
              <a:t>Bureau of Ocean Energy Management</a:t>
            </a:r>
          </a:p>
          <a:p>
            <a:pPr marL="514350" indent="-514350">
              <a:buFont typeface="Wingdings" pitchFamily="2" charset="2"/>
              <a:buChar char="§"/>
            </a:pPr>
            <a:r>
              <a:rPr lang="en-US" sz="2800" dirty="0" smtClean="0"/>
              <a:t>Bureau of Reclamation</a:t>
            </a:r>
          </a:p>
          <a:p>
            <a:pPr marL="514350" indent="-514350"/>
            <a:endParaRPr lang="en-US" sz="2800" dirty="0" smtClean="0"/>
          </a:p>
          <a:p>
            <a:pPr marL="514350" indent="-514350">
              <a:buNone/>
            </a:pP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a:bodyPr>
          <a:lstStyle/>
          <a:p>
            <a:r>
              <a:rPr lang="en-US" sz="2800" dirty="0" smtClean="0"/>
              <a:t>The Forest Service, the oldest of the four land management agencies was officially created in 1905</a:t>
            </a:r>
          </a:p>
          <a:p>
            <a:r>
              <a:rPr lang="en-US" sz="2800" dirty="0" smtClean="0"/>
              <a:t>It was later joined with the USDA</a:t>
            </a:r>
          </a:p>
          <a:p>
            <a:r>
              <a:rPr lang="en-US" sz="2800" dirty="0" smtClean="0"/>
              <a:t>It administers 192.9 million acres mainly in the west</a:t>
            </a:r>
          </a:p>
          <a:p>
            <a:r>
              <a:rPr lang="en-US" sz="2800" dirty="0" smtClean="0"/>
              <a:t>National Park Service was created in 1916.  It manages 79.7 million acres of federal land in 49 states;  66% of which is in Alaska </a:t>
            </a:r>
          </a:p>
          <a:p>
            <a:r>
              <a:rPr lang="en-US" sz="2800" dirty="0" smtClean="0"/>
              <a:t>It manages 397, units, one of which is Gettysburg</a:t>
            </a:r>
          </a:p>
          <a:p>
            <a:r>
              <a:rPr lang="en-US" sz="2800" dirty="0" smtClean="0"/>
              <a:t>Its mission – preserve unique resources for public use</a:t>
            </a:r>
          </a:p>
          <a:p>
            <a:endParaRPr lang="en-US" sz="2800" dirty="0" smtClean="0"/>
          </a:p>
          <a:p>
            <a:endParaRPr lang="en-US" sz="2800" dirty="0" smtClean="0"/>
          </a:p>
          <a:p>
            <a:endParaRPr lang="en-US" sz="2800" dirty="0" smtClean="0"/>
          </a:p>
          <a:p>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a:bodyPr>
          <a:lstStyle/>
          <a:p>
            <a:r>
              <a:rPr lang="en-US" sz="2800" dirty="0" smtClean="0"/>
              <a:t>Fish and Wildlife Service established by executive order in 1903</a:t>
            </a:r>
          </a:p>
          <a:p>
            <a:r>
              <a:rPr lang="en-US" sz="2800" dirty="0" smtClean="0"/>
              <a:t>Today the FWS administers 88.9 million acres of federal land, 76 million acres, 86% is in Alaska</a:t>
            </a:r>
          </a:p>
          <a:p>
            <a:r>
              <a:rPr lang="en-US" sz="2800" dirty="0" smtClean="0"/>
              <a:t>Primary mission – to conserve plants and animals</a:t>
            </a:r>
          </a:p>
          <a:p>
            <a:r>
              <a:rPr lang="en-US" sz="2800" dirty="0" smtClean="0"/>
              <a:t>Land use must be compatible  with species needs; timber, oil or gas drilling, grazing &amp; mining of minerals are subject to their jurisdiction</a:t>
            </a:r>
          </a:p>
          <a:p>
            <a:r>
              <a:rPr lang="en-US" sz="2800" dirty="0" smtClean="0"/>
              <a:t>Authority seems to overlap between agencies</a:t>
            </a:r>
          </a:p>
          <a:p>
            <a:endParaRPr lang="en-US" sz="2800" dirty="0" smtClean="0"/>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a:bodyPr>
          <a:lstStyle/>
          <a:p>
            <a:r>
              <a:rPr lang="en-US" sz="2800" dirty="0" smtClean="0"/>
              <a:t>This presentation was prompted by the recent events at the Bundy ranch (recent history) (national news)</a:t>
            </a:r>
          </a:p>
          <a:p>
            <a:r>
              <a:rPr lang="en-US" sz="2800" dirty="0" smtClean="0"/>
              <a:t>This dates back to 1934 (grazing division) established as part of the New Deal to administer grazing on public range lands  (not certain when fees originated) </a:t>
            </a:r>
          </a:p>
          <a:p>
            <a:r>
              <a:rPr lang="en-US" sz="2800" dirty="0" smtClean="0"/>
              <a:t>To me the key word is </a:t>
            </a:r>
            <a:r>
              <a:rPr lang="en-US" sz="2800" b="1" i="1" u="sng" dirty="0" smtClean="0"/>
              <a:t>public</a:t>
            </a:r>
            <a:r>
              <a:rPr lang="en-US" sz="2800" dirty="0" smtClean="0"/>
              <a:t> as it is owned by taxpayers</a:t>
            </a:r>
          </a:p>
          <a:p>
            <a:r>
              <a:rPr lang="en-US" sz="2800" dirty="0" smtClean="0"/>
              <a:t>Bundy History; </a:t>
            </a:r>
          </a:p>
          <a:p>
            <a:r>
              <a:rPr lang="en-US" sz="2800" dirty="0" smtClean="0"/>
              <a:t>In 1989 the Fish and Wildlife Service designated the desert tortoise an endangered species</a:t>
            </a:r>
          </a:p>
          <a:p>
            <a:endParaRPr lang="en-US" sz="2800" dirty="0"/>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Bureau of Land Management BLM was formed in 1946 by combining the 1934 Grazing division (Bundy’s nightmare) &amp; The General Land Office created in 1912.</a:t>
            </a:r>
          </a:p>
          <a:p>
            <a:r>
              <a:rPr lang="en-US" sz="2800" dirty="0" smtClean="0"/>
              <a:t>This is the 800 pound gorilla in the room</a:t>
            </a:r>
          </a:p>
          <a:p>
            <a:r>
              <a:rPr lang="en-US" sz="2800" dirty="0" smtClean="0"/>
              <a:t>The BLM administers more federal land than any other agency; 247.9 million acres, 99.8% in the 11 western states  (remember we departed from the constitution in 1849)</a:t>
            </a:r>
          </a:p>
          <a:p>
            <a:r>
              <a:rPr lang="en-US" sz="2800" dirty="0" smtClean="0"/>
              <a:t>The BLM does overlap many areas of the USFS</a:t>
            </a:r>
          </a:p>
          <a:p>
            <a:endParaRPr lang="en-US" sz="2800" dirty="0" smtClean="0"/>
          </a:p>
          <a:p>
            <a:endParaRPr lang="en-US" sz="2800" dirty="0" smtClean="0"/>
          </a:p>
          <a:p>
            <a:endParaRPr lang="en-US" sz="2800" dirty="0" smtClean="0"/>
          </a:p>
          <a:p>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Because of the similarity of their missions merging the USFS and the BLM &amp; has been proposed</a:t>
            </a:r>
          </a:p>
          <a:p>
            <a:r>
              <a:rPr lang="en-US" sz="2800" dirty="0" smtClean="0"/>
              <a:t>The BLM concentrates mainly on rangelands and in addition administers mineral development on all federal lands (700 million acres subsurface minerals)</a:t>
            </a:r>
          </a:p>
          <a:p>
            <a:r>
              <a:rPr lang="en-US" sz="2800" dirty="0" smtClean="0"/>
              <a:t>Besides classifying the tortoise as endangered the BLM has classified wild mustangs as pests.</a:t>
            </a:r>
          </a:p>
          <a:p>
            <a:r>
              <a:rPr lang="en-US" sz="2800" dirty="0" smtClean="0"/>
              <a:t>Mustangs are rounded up and sent to slaughter houses mainly outside the U. S.</a:t>
            </a: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a:bodyPr>
          <a:lstStyle/>
          <a:p>
            <a:r>
              <a:rPr lang="en-US" sz="2800" dirty="0" smtClean="0"/>
              <a:t>The Department of Defense was created by the national security act of 1947 (later renamed DOD)</a:t>
            </a:r>
          </a:p>
          <a:p>
            <a:r>
              <a:rPr lang="en-US" sz="2800" dirty="0" smtClean="0"/>
              <a:t>As previously stated DOD manages 19.4 million acres</a:t>
            </a:r>
          </a:p>
          <a:p>
            <a:r>
              <a:rPr lang="en-US" sz="2800" dirty="0" smtClean="0"/>
              <a:t>Management of land on federal military reservations was retained by the individual military services.</a:t>
            </a:r>
          </a:p>
          <a:p>
            <a:r>
              <a:rPr lang="en-US" sz="2800" dirty="0" smtClean="0"/>
              <a:t>Border Security; a major concern for all Americans!</a:t>
            </a:r>
          </a:p>
          <a:p>
            <a:r>
              <a:rPr lang="en-US" sz="2800" dirty="0" smtClean="0"/>
              <a:t>There are extensive federal lands along the southwest border; precise estimates of acreage involved are not feasible according to the information in this congressional report</a:t>
            </a: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Estimates from the House Committee on Natural Resources are 26.7 (not exact) million acres within 100 miles of the border (excluding  3.5 million acres of Indian land</a:t>
            </a:r>
          </a:p>
          <a:p>
            <a:r>
              <a:rPr lang="en-US" sz="2800" dirty="0" smtClean="0"/>
              <a:t>Nearly half, 12.3 million acres is managed by the BLM</a:t>
            </a:r>
          </a:p>
          <a:p>
            <a:r>
              <a:rPr lang="en-US" sz="2800" dirty="0" smtClean="0"/>
              <a:t>Border control on federal lands is hindered by mission differences and jurisdiction between agencies; Department of Homeland Security (DHS), USFS, &amp; DOI.</a:t>
            </a:r>
          </a:p>
          <a:p>
            <a:endParaRPr lang="en-US" sz="2800" dirty="0" smtClean="0"/>
          </a:p>
          <a:p>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U.S. Border Patrol (USBP) is the lead agency for border security between ports of entry</a:t>
            </a:r>
          </a:p>
          <a:p>
            <a:r>
              <a:rPr lang="en-US" sz="2800" dirty="0" smtClean="0"/>
              <a:t>Over 40% of our southwest border abuts federal and tribal lands overseen by the USFS &amp; four DOI agencies including the Bureau of Indian Affairs which is not a land management agency</a:t>
            </a:r>
          </a:p>
          <a:p>
            <a:r>
              <a:rPr lang="en-US" sz="2800" dirty="0" smtClean="0"/>
              <a:t>Indian lands (reservations) have their own separate law enforcement  (not border security)</a:t>
            </a:r>
          </a:p>
          <a:p>
            <a:r>
              <a:rPr lang="en-US" sz="2800" dirty="0" smtClean="0"/>
              <a:t>The only law enforcement allowed on Indian lands other than Indian security is the FBI</a:t>
            </a:r>
          </a:p>
          <a:p>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Three departments – DHS, USDA, (for the USFS) &amp; DOI have signed a Memoranda of Understanding  (code for B.S.) with regard to border security (communication &amp; inter agency access)</a:t>
            </a:r>
          </a:p>
          <a:p>
            <a:r>
              <a:rPr lang="en-US" sz="2800" dirty="0" smtClean="0"/>
              <a:t>Notice the Forestry Service didn’t have the autonomy to sign for itself</a:t>
            </a:r>
          </a:p>
          <a:p>
            <a:r>
              <a:rPr lang="en-US" sz="2800" dirty="0" smtClean="0"/>
              <a:t>2/3 of the USBP southwest agents experienced delays and restrictions when attempting to access certain federal lands under another's domain</a:t>
            </a:r>
          </a:p>
          <a:p>
            <a:r>
              <a:rPr lang="en-US" sz="2800" dirty="0" smtClean="0"/>
              <a:t>From my perspective this sheds a whole new light on border security issues I was not aware of</a:t>
            </a:r>
          </a:p>
          <a:p>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a:bodyPr>
          <a:lstStyle/>
          <a:p>
            <a:r>
              <a:rPr lang="en-US" sz="2800" dirty="0" smtClean="0"/>
              <a:t>In summary the federal Govt. owns 635-640 million acres and has no Intention to return it to the people</a:t>
            </a:r>
          </a:p>
          <a:p>
            <a:r>
              <a:rPr lang="en-US" sz="2800" dirty="0" smtClean="0"/>
              <a:t>That is 28% of the total U.S. land mass</a:t>
            </a:r>
          </a:p>
          <a:p>
            <a:r>
              <a:rPr lang="en-US" sz="2800" dirty="0" smtClean="0"/>
              <a:t>62% of Alaska and 47% of 11 western states is owned by the federal govt.</a:t>
            </a:r>
          </a:p>
          <a:p>
            <a:r>
              <a:rPr lang="en-US" sz="2800" dirty="0" smtClean="0"/>
              <a:t>By contrast the govt. owns 4% of lands in other states</a:t>
            </a:r>
          </a:p>
          <a:p>
            <a:r>
              <a:rPr lang="en-US" sz="2800" dirty="0" smtClean="0"/>
              <a:t>That is the result of by-passing the Constitution</a:t>
            </a:r>
          </a:p>
          <a:p>
            <a:r>
              <a:rPr lang="en-US" sz="2800" dirty="0" smtClean="0"/>
              <a:t>Many of the original intentions may have been for the right reasons, however much has gone astray</a:t>
            </a:r>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 Our Land</a:t>
            </a:r>
            <a:endParaRPr lang="en-US" dirty="0"/>
          </a:p>
        </p:txBody>
      </p:sp>
      <p:sp>
        <p:nvSpPr>
          <p:cNvPr id="3" name="Content Placeholder 2"/>
          <p:cNvSpPr>
            <a:spLocks noGrp="1"/>
          </p:cNvSpPr>
          <p:nvPr>
            <p:ph idx="1"/>
          </p:nvPr>
        </p:nvSpPr>
        <p:spPr/>
        <p:txBody>
          <a:bodyPr>
            <a:normAutofit fontScale="92500"/>
          </a:bodyPr>
          <a:lstStyle/>
          <a:p>
            <a:r>
              <a:rPr lang="en-US" sz="2800" dirty="0" smtClean="0"/>
              <a:t>At a recent seminar a speaker described govt. agencies as silos in a row without benefit of communication</a:t>
            </a:r>
          </a:p>
          <a:p>
            <a:r>
              <a:rPr lang="en-US" sz="2800" dirty="0" smtClean="0"/>
              <a:t>I thought it appropriate &amp; an excellent analogy</a:t>
            </a:r>
          </a:p>
          <a:p>
            <a:r>
              <a:rPr lang="en-US" sz="2800" dirty="0" smtClean="0"/>
              <a:t>Some of the Govt. agencies have been around for over 100 years many over 50 years</a:t>
            </a:r>
          </a:p>
          <a:p>
            <a:r>
              <a:rPr lang="en-US" sz="2800" dirty="0" smtClean="0"/>
              <a:t>They have become part of the wallpaper and congress refuses to revisit past history  (painful)?</a:t>
            </a:r>
          </a:p>
          <a:p>
            <a:r>
              <a:rPr lang="en-US" sz="2800" dirty="0" smtClean="0"/>
              <a:t>They just add, combine or reshuffle the pieces which ever is politically expedient - because we have such short memories it works</a:t>
            </a:r>
          </a:p>
          <a:p>
            <a:endParaRPr lang="en-US" sz="2800" dirty="0" smtClean="0"/>
          </a:p>
          <a:p>
            <a:endParaRPr 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The result is the unorganized, unmanageable mess we have today</a:t>
            </a:r>
          </a:p>
          <a:p>
            <a:r>
              <a:rPr lang="en-US" sz="2800" dirty="0" smtClean="0"/>
              <a:t>Business could not stay viable under such conditions</a:t>
            </a:r>
          </a:p>
          <a:p>
            <a:r>
              <a:rPr lang="en-US" sz="2800" dirty="0" smtClean="0"/>
              <a:t>Most administrations have over 50% of cabinet officials and department heads with business expertise</a:t>
            </a:r>
          </a:p>
          <a:p>
            <a:r>
              <a:rPr lang="en-US" sz="2800" dirty="0" smtClean="0"/>
              <a:t>This administration has only 8%, notice the difference?</a:t>
            </a:r>
          </a:p>
          <a:p>
            <a:r>
              <a:rPr lang="en-US" sz="2800" dirty="0" smtClean="0"/>
              <a:t>However, this administration did not create all this chaos</a:t>
            </a:r>
          </a:p>
          <a:p>
            <a:r>
              <a:rPr lang="en-US" sz="2800" dirty="0" smtClean="0"/>
              <a:t>But certainly lacks the talent and interest to make required logical changes to improve anything</a:t>
            </a:r>
            <a:endParaRPr lang="en-US"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a:bodyPr>
          <a:lstStyle/>
          <a:p>
            <a:r>
              <a:rPr lang="en-US" sz="2800" dirty="0" smtClean="0"/>
              <a:t>The ownership of our land by the government has an effect on all of us on a daily basis</a:t>
            </a:r>
          </a:p>
          <a:p>
            <a:r>
              <a:rPr lang="en-US" sz="2800" dirty="0" smtClean="0"/>
              <a:t>Many of the agencies have overlapping jurisdictions which increase cost, generate friction &amp; delay action</a:t>
            </a:r>
            <a:br>
              <a:rPr lang="en-US" sz="2800" dirty="0" smtClean="0"/>
            </a:br>
            <a:r>
              <a:rPr lang="en-US" sz="2800" dirty="0" smtClean="0"/>
              <a:t>The amount of money wasted boggles the mind</a:t>
            </a:r>
          </a:p>
          <a:p>
            <a:r>
              <a:rPr lang="en-US" sz="2800" dirty="0" smtClean="0"/>
              <a:t>The Bundy episode is a good example.</a:t>
            </a:r>
          </a:p>
          <a:p>
            <a:r>
              <a:rPr lang="en-US" sz="2800" dirty="0" smtClean="0"/>
              <a:t>The govt. paid $900,000 to have Bundy’s cattle rounded up, as reported on Fox - why?</a:t>
            </a:r>
          </a:p>
          <a:p>
            <a:r>
              <a:rPr lang="en-US" sz="2800" dirty="0" smtClean="0"/>
              <a:t>This does not include the cost to deploy personnel. There were other ways to deal with this</a:t>
            </a:r>
          </a:p>
          <a:p>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Who Really Owns Our Land</a:t>
            </a:r>
            <a:endParaRPr lang="en-US" dirty="0"/>
          </a:p>
        </p:txBody>
      </p:sp>
      <p:sp>
        <p:nvSpPr>
          <p:cNvPr id="7" name="Content Placeholder 6"/>
          <p:cNvSpPr>
            <a:spLocks noGrp="1"/>
          </p:cNvSpPr>
          <p:nvPr>
            <p:ph idx="1"/>
          </p:nvPr>
        </p:nvSpPr>
        <p:spPr/>
        <p:txBody>
          <a:bodyPr>
            <a:normAutofit fontScale="85000" lnSpcReduction="10000"/>
          </a:bodyPr>
          <a:lstStyle/>
          <a:p>
            <a:r>
              <a:rPr lang="en-US" sz="2800" dirty="0" smtClean="0"/>
              <a:t>In 1990 the designation was changed to ‘threatened”</a:t>
            </a:r>
          </a:p>
          <a:p>
            <a:r>
              <a:rPr lang="en-US" sz="2800" dirty="0" smtClean="0"/>
              <a:t>The Bureau of Land Management (BLM) designated hundreds of thousands of acres for strict conservation efforts (elimination livestock of grazing, 4 wheeling etc.)</a:t>
            </a:r>
          </a:p>
          <a:p>
            <a:r>
              <a:rPr lang="en-US" sz="2800" dirty="0" smtClean="0"/>
              <a:t>If killing tortoises was caused by cattle there would be none; 60 million bison grazed the U.S. prior to any cattle </a:t>
            </a:r>
          </a:p>
          <a:p>
            <a:r>
              <a:rPr lang="en-US" sz="2800" dirty="0" smtClean="0"/>
              <a:t>Land the Bundy's had homesteaded since 1887</a:t>
            </a:r>
          </a:p>
          <a:p>
            <a:r>
              <a:rPr lang="en-US" sz="2800" dirty="0" smtClean="0"/>
              <a:t>Bundy has been repeatedly fined since 1993 and has not paid fees of around $300K (the rest is fines &amp; interest)</a:t>
            </a:r>
          </a:p>
          <a:p>
            <a:r>
              <a:rPr lang="en-US" sz="2800" dirty="0" smtClean="0"/>
              <a:t>The BLM revoked his permit and Bundy has not filed for a new one </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DOI employs over 70,000 and with the USBP (number of personnel unknown) we have no border security</a:t>
            </a:r>
          </a:p>
          <a:p>
            <a:r>
              <a:rPr lang="en-US" sz="2800" dirty="0" smtClean="0"/>
              <a:t>With all the land we own we should establish military training bases and be in control of our land &amp; border</a:t>
            </a:r>
          </a:p>
          <a:p>
            <a:r>
              <a:rPr lang="en-US" sz="2800" dirty="0" smtClean="0"/>
              <a:t>If properly managed we could sell off much govt. land to private interest</a:t>
            </a:r>
          </a:p>
          <a:p>
            <a:r>
              <a:rPr lang="en-US" sz="2800" dirty="0" smtClean="0"/>
              <a:t>Many private firms would guard the resources as a return on their investment such as Weyerhaeuser</a:t>
            </a:r>
            <a:endParaRPr lang="en-US"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It would also be a way to reduce the debt</a:t>
            </a:r>
          </a:p>
          <a:p>
            <a:r>
              <a:rPr lang="en-US" sz="2800" dirty="0" smtClean="0"/>
              <a:t>Developing energy resources to their fullest extent would also reduce our debt and elevate our status in today's world</a:t>
            </a:r>
          </a:p>
          <a:p>
            <a:r>
              <a:rPr lang="en-US" sz="2800" dirty="0" smtClean="0"/>
              <a:t>New business would increase revenue to the treasury</a:t>
            </a:r>
          </a:p>
          <a:p>
            <a:r>
              <a:rPr lang="en-US" sz="2800" dirty="0" smtClean="0"/>
              <a:t>We need to streamline many century old agencies &amp; eliminate overlapping jurisdictions</a:t>
            </a:r>
          </a:p>
          <a:p>
            <a:r>
              <a:rPr lang="en-US" sz="2800" dirty="0" smtClean="0"/>
              <a:t>Where feasible we need to return the land to the states and the people. The govt. as administrator is failing to efficiently manage the land and failing the people (the </a:t>
            </a:r>
            <a:r>
              <a:rPr lang="en-US" sz="2800" smtClean="0"/>
              <a:t>real owners) as </a:t>
            </a:r>
            <a:r>
              <a:rPr lang="en-US" sz="2800" dirty="0" smtClean="0"/>
              <a:t>well</a:t>
            </a:r>
            <a:endParaRPr lang="en-US"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037" y="306678"/>
            <a:ext cx="7978211" cy="6143223"/>
          </a:xfrm>
          <a:prstGeom prst="rect">
            <a:avLst/>
          </a:prstGeom>
        </p:spPr>
      </p:pic>
    </p:spTree>
    <p:extLst>
      <p:ext uri="{BB962C8B-B14F-4D97-AF65-F5344CB8AC3E}">
        <p14:creationId xmlns:p14="http://schemas.microsoft.com/office/powerpoint/2010/main" val="11470875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67515" y="1320890"/>
            <a:ext cx="1846708" cy="1759690"/>
          </a:xfrm>
          <a:prstGeom prst="rect">
            <a:avLst/>
          </a:prstGeom>
        </p:spPr>
      </p:pic>
    </p:spTree>
    <p:extLst>
      <p:ext uri="{BB962C8B-B14F-4D97-AF65-F5344CB8AC3E}">
        <p14:creationId xmlns:p14="http://schemas.microsoft.com/office/powerpoint/2010/main" val="16965915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5417" y="857250"/>
            <a:ext cx="6693167" cy="5143500"/>
          </a:xfrm>
          <a:prstGeom prst="rect">
            <a:avLst/>
          </a:prstGeom>
        </p:spPr>
      </p:pic>
    </p:spTree>
    <p:extLst>
      <p:ext uri="{BB962C8B-B14F-4D97-AF65-F5344CB8AC3E}">
        <p14:creationId xmlns:p14="http://schemas.microsoft.com/office/powerpoint/2010/main" val="2460274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0" y="457200"/>
            <a:ext cx="8075054" cy="5755422"/>
          </a:xfrm>
          <a:prstGeom prst="rect">
            <a:avLst/>
          </a:prstGeom>
          <a:noFill/>
        </p:spPr>
        <p:txBody>
          <a:bodyPr wrap="square" rtlCol="0">
            <a:spAutoFit/>
          </a:bodyPr>
          <a:lstStyle/>
          <a:p>
            <a:r>
              <a:rPr lang="en-US" sz="1600" dirty="0">
                <a:solidFill>
                  <a:prstClr val="black"/>
                </a:solidFill>
              </a:rPr>
              <a:t>•	  H.R.2657 — 113th Congress (2013-2014)</a:t>
            </a:r>
          </a:p>
          <a:p>
            <a:r>
              <a:rPr lang="en-US" sz="1600" dirty="0">
                <a:solidFill>
                  <a:prstClr val="black"/>
                </a:solidFill>
              </a:rPr>
              <a:t>Disposal of Excess Federal Lands Act of 2013</a:t>
            </a:r>
          </a:p>
          <a:p>
            <a:r>
              <a:rPr lang="en-US" sz="1600" dirty="0">
                <a:solidFill>
                  <a:prstClr val="black"/>
                </a:solidFill>
              </a:rPr>
              <a:t>Sponsor:	Rep. </a:t>
            </a:r>
            <a:r>
              <a:rPr lang="en-US" sz="1600" dirty="0" err="1">
                <a:solidFill>
                  <a:prstClr val="black"/>
                </a:solidFill>
              </a:rPr>
              <a:t>Chaffetz</a:t>
            </a:r>
            <a:r>
              <a:rPr lang="en-US" sz="1600" dirty="0">
                <a:solidFill>
                  <a:prstClr val="black"/>
                </a:solidFill>
              </a:rPr>
              <a:t>, Jason [R-UT-3] (Introduced 07/11/2013)</a:t>
            </a:r>
          </a:p>
          <a:p>
            <a:r>
              <a:rPr lang="en-US" sz="1600" dirty="0">
                <a:solidFill>
                  <a:prstClr val="black"/>
                </a:solidFill>
              </a:rPr>
              <a:t>Cosponsors:	0</a:t>
            </a:r>
          </a:p>
          <a:p>
            <a:r>
              <a:rPr lang="en-US" sz="1600" dirty="0">
                <a:solidFill>
                  <a:prstClr val="black"/>
                </a:solidFill>
              </a:rPr>
              <a:t>Latest Action:	04/10/2014 Placed on the Union Calendar, Calendar No. 303</a:t>
            </a:r>
          </a:p>
          <a:p>
            <a:r>
              <a:rPr lang="en-US" sz="1600" dirty="0">
                <a:solidFill>
                  <a:prstClr val="black"/>
                </a:solidFill>
              </a:rPr>
              <a:t>  	</a:t>
            </a:r>
          </a:p>
          <a:p>
            <a:r>
              <a:rPr lang="en-US" sz="1600" dirty="0">
                <a:solidFill>
                  <a:prstClr val="black"/>
                </a:solidFill>
              </a:rPr>
              <a:t>•	H.R.3006 — 113th Congress (2013-2014)</a:t>
            </a:r>
          </a:p>
          <a:p>
            <a:r>
              <a:rPr lang="en-US" sz="1600" dirty="0">
                <a:solidFill>
                  <a:prstClr val="black"/>
                </a:solidFill>
              </a:rPr>
              <a:t>To authorize a land exchange involving the acquisition of private land adjacent to the Cibola National Wildlife Refuge in Arizona for inclusion in the refuge in exchange for certain Bureau of Land...</a:t>
            </a:r>
          </a:p>
          <a:p>
            <a:r>
              <a:rPr lang="en-US" sz="1600" dirty="0">
                <a:solidFill>
                  <a:prstClr val="black"/>
                </a:solidFill>
              </a:rPr>
              <a:t>Sponsor:	Rep. Calvert, Ken [R-CA-42] (Introduced 08/02/2013)</a:t>
            </a:r>
          </a:p>
          <a:p>
            <a:r>
              <a:rPr lang="en-US" sz="1600" dirty="0">
                <a:solidFill>
                  <a:prstClr val="black"/>
                </a:solidFill>
              </a:rPr>
              <a:t>Cosponsors:	3</a:t>
            </a:r>
          </a:p>
          <a:p>
            <a:endParaRPr lang="en-US" sz="1600" dirty="0">
              <a:solidFill>
                <a:prstClr val="black"/>
              </a:solidFill>
            </a:endParaRPr>
          </a:p>
          <a:p>
            <a:r>
              <a:rPr lang="en-US" sz="1600" dirty="0">
                <a:solidFill>
                  <a:prstClr val="black"/>
                </a:solidFill>
              </a:rPr>
              <a:t>Latest Action:	03/25/2014 Subcommittee Hearings Held</a:t>
            </a:r>
          </a:p>
          <a:p>
            <a:endParaRPr lang="en-US" sz="1600" dirty="0">
              <a:solidFill>
                <a:prstClr val="black"/>
              </a:solidFill>
            </a:endParaRPr>
          </a:p>
          <a:p>
            <a:r>
              <a:rPr lang="en-US" sz="1600" dirty="0">
                <a:solidFill>
                  <a:prstClr val="black"/>
                </a:solidFill>
              </a:rPr>
              <a:t>•	H.R.2398 — 113th Congress (2013-2014)</a:t>
            </a:r>
          </a:p>
          <a:p>
            <a:r>
              <a:rPr lang="en-US" sz="1600" dirty="0">
                <a:solidFill>
                  <a:prstClr val="black"/>
                </a:solidFill>
              </a:rPr>
              <a:t>To prohibit the Secretaries of the Interior and Agriculture from taking action on Federal lands that impede border security on such lands, and for other purposes.</a:t>
            </a:r>
          </a:p>
          <a:p>
            <a:r>
              <a:rPr lang="en-US" sz="1600" dirty="0">
                <a:solidFill>
                  <a:prstClr val="black"/>
                </a:solidFill>
              </a:rPr>
              <a:t>Sponsor:	Rep. Bishop, Rob [R-UT-1] (Introduced 06/17/2013)</a:t>
            </a:r>
          </a:p>
          <a:p>
            <a:r>
              <a:rPr lang="en-US" sz="1600" dirty="0">
                <a:solidFill>
                  <a:prstClr val="black"/>
                </a:solidFill>
              </a:rPr>
              <a:t>Cosponsors:	12</a:t>
            </a:r>
          </a:p>
          <a:p>
            <a:endParaRPr lang="en-US" sz="1600" dirty="0">
              <a:solidFill>
                <a:prstClr val="black"/>
              </a:solidFill>
            </a:endParaRPr>
          </a:p>
          <a:p>
            <a:r>
              <a:rPr lang="en-US" sz="1600" dirty="0">
                <a:solidFill>
                  <a:prstClr val="black"/>
                </a:solidFill>
              </a:rPr>
              <a:t>Latest Action:	08/13/2013 Referred to the Subcommittee on Conservation, Energy, and Forestry</a:t>
            </a:r>
          </a:p>
        </p:txBody>
      </p:sp>
    </p:spTree>
    <p:extLst>
      <p:ext uri="{BB962C8B-B14F-4D97-AF65-F5344CB8AC3E}">
        <p14:creationId xmlns:p14="http://schemas.microsoft.com/office/powerpoint/2010/main" val="27083424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3580" cy="6247864"/>
          </a:xfrm>
          <a:prstGeom prst="rect">
            <a:avLst/>
          </a:prstGeom>
          <a:noFill/>
        </p:spPr>
        <p:txBody>
          <a:bodyPr wrap="square" rtlCol="0">
            <a:spAutoFit/>
          </a:bodyPr>
          <a:lstStyle/>
          <a:p>
            <a:r>
              <a:rPr lang="en-US" sz="1600" dirty="0">
                <a:solidFill>
                  <a:prstClr val="black"/>
                </a:solidFill>
              </a:rPr>
              <a:t>•	H.R.3294 — 113th Congress (2013-2014)</a:t>
            </a:r>
          </a:p>
          <a:p>
            <a:r>
              <a:rPr lang="en-US" sz="1600" dirty="0">
                <a:solidFill>
                  <a:prstClr val="black"/>
                </a:solidFill>
              </a:rPr>
              <a:t>State-Run Federal Lands Act</a:t>
            </a:r>
          </a:p>
          <a:p>
            <a:r>
              <a:rPr lang="en-US" sz="1600" dirty="0">
                <a:solidFill>
                  <a:prstClr val="black"/>
                </a:solidFill>
              </a:rPr>
              <a:t>Sponsor:	Rep. Young, Don [R-AK-At Large] (Introduced 10/15/2013)</a:t>
            </a:r>
          </a:p>
          <a:p>
            <a:r>
              <a:rPr lang="en-US" sz="1600" dirty="0">
                <a:solidFill>
                  <a:prstClr val="black"/>
                </a:solidFill>
              </a:rPr>
              <a:t>Cosponsors:	0</a:t>
            </a:r>
          </a:p>
          <a:p>
            <a:endParaRPr lang="en-US" sz="1600" dirty="0">
              <a:solidFill>
                <a:prstClr val="black"/>
              </a:solidFill>
            </a:endParaRPr>
          </a:p>
          <a:p>
            <a:r>
              <a:rPr lang="en-US" sz="1600" dirty="0">
                <a:solidFill>
                  <a:prstClr val="black"/>
                </a:solidFill>
              </a:rPr>
              <a:t>Latest Action:	12/11/2013 Referred to the Subcommittee on Conservation, Energy, and Forestry</a:t>
            </a:r>
          </a:p>
          <a:p>
            <a:endParaRPr lang="en-US" sz="1600" dirty="0">
              <a:solidFill>
                <a:prstClr val="black"/>
              </a:solidFill>
            </a:endParaRPr>
          </a:p>
          <a:p>
            <a:r>
              <a:rPr lang="en-US" sz="1600" dirty="0">
                <a:solidFill>
                  <a:prstClr val="black"/>
                </a:solidFill>
              </a:rPr>
              <a:t>•	S.1233 — 113th Congress (2013-2014)</a:t>
            </a:r>
          </a:p>
          <a:p>
            <a:r>
              <a:rPr lang="en-US" sz="1600" dirty="0">
                <a:solidFill>
                  <a:prstClr val="black"/>
                </a:solidFill>
              </a:rPr>
              <a:t>Federal Land Freedom Act of 2013</a:t>
            </a:r>
          </a:p>
          <a:p>
            <a:r>
              <a:rPr lang="en-US" sz="1600" dirty="0">
                <a:solidFill>
                  <a:prstClr val="black"/>
                </a:solidFill>
              </a:rPr>
              <a:t>Sponsor:	Sen. Inhofe, James M. [R-OK] (Introduced 06/26/2013)</a:t>
            </a:r>
          </a:p>
          <a:p>
            <a:r>
              <a:rPr lang="en-US" sz="1600" dirty="0">
                <a:solidFill>
                  <a:prstClr val="black"/>
                </a:solidFill>
              </a:rPr>
              <a:t>Cosponsors:	13</a:t>
            </a:r>
          </a:p>
          <a:p>
            <a:endParaRPr lang="en-US" sz="1600" dirty="0">
              <a:solidFill>
                <a:prstClr val="black"/>
              </a:solidFill>
            </a:endParaRPr>
          </a:p>
          <a:p>
            <a:r>
              <a:rPr lang="en-US" sz="1600" dirty="0">
                <a:solidFill>
                  <a:prstClr val="black"/>
                </a:solidFill>
              </a:rPr>
              <a:t>Latest Action:	06/26/2013 Read twice and referred to the Committee on Energy and Natural Resources. </a:t>
            </a:r>
          </a:p>
          <a:p>
            <a:endParaRPr lang="en-US" sz="1600" dirty="0">
              <a:solidFill>
                <a:prstClr val="black"/>
              </a:solidFill>
            </a:endParaRPr>
          </a:p>
          <a:p>
            <a:r>
              <a:rPr lang="en-US" sz="1600" dirty="0">
                <a:solidFill>
                  <a:prstClr val="black"/>
                </a:solidFill>
              </a:rPr>
              <a:t>•	S.1049 — 113th Congress (2013-2014)</a:t>
            </a:r>
          </a:p>
          <a:p>
            <a:r>
              <a:rPr lang="en-US" sz="1600" dirty="0">
                <a:solidFill>
                  <a:prstClr val="black"/>
                </a:solidFill>
              </a:rPr>
              <a:t>A bill to direct the Secretary of the Interior and Secretary of Agriculture to expedite access to certain Federal lands under the administrative jurisdiction of each Secretary for good Samaritan...</a:t>
            </a:r>
          </a:p>
          <a:p>
            <a:r>
              <a:rPr lang="en-US" sz="1600" dirty="0">
                <a:solidFill>
                  <a:prstClr val="black"/>
                </a:solidFill>
              </a:rPr>
              <a:t>Sponsor:	Sen. Heller, Dean [R-NV] (Introduced 05/23/2013)</a:t>
            </a:r>
          </a:p>
          <a:p>
            <a:r>
              <a:rPr lang="en-US" sz="1600" dirty="0">
                <a:solidFill>
                  <a:prstClr val="black"/>
                </a:solidFill>
              </a:rPr>
              <a:t>Cosponsors:	3</a:t>
            </a:r>
          </a:p>
          <a:p>
            <a:endParaRPr lang="en-US" sz="1600" dirty="0">
              <a:solidFill>
                <a:prstClr val="black"/>
              </a:solidFill>
            </a:endParaRPr>
          </a:p>
          <a:p>
            <a:r>
              <a:rPr lang="en-US" sz="1600" dirty="0">
                <a:solidFill>
                  <a:prstClr val="black"/>
                </a:solidFill>
              </a:rPr>
              <a:t>Latest Action:	05/23/2013 Read twice and referred to the Committee on Energy and Natural Resources. </a:t>
            </a:r>
          </a:p>
          <a:p>
            <a:endParaRPr lang="en-US" sz="1600" dirty="0">
              <a:solidFill>
                <a:prstClr val="black"/>
              </a:solidFill>
            </a:endParaRPr>
          </a:p>
        </p:txBody>
      </p:sp>
    </p:spTree>
    <p:extLst>
      <p:ext uri="{BB962C8B-B14F-4D97-AF65-F5344CB8AC3E}">
        <p14:creationId xmlns:p14="http://schemas.microsoft.com/office/powerpoint/2010/main" val="4409917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8410" y="1002137"/>
            <a:ext cx="8161987" cy="4939814"/>
          </a:xfrm>
          <a:prstGeom prst="rect">
            <a:avLst/>
          </a:prstGeom>
          <a:noFill/>
        </p:spPr>
        <p:txBody>
          <a:bodyPr wrap="square" rtlCol="0">
            <a:spAutoFit/>
          </a:bodyPr>
          <a:lstStyle/>
          <a:p>
            <a:r>
              <a:rPr lang="en-US" sz="2100" dirty="0"/>
              <a:t>Smart growth, open spaces, endangered species, redevelopment, social justice. </a:t>
            </a:r>
          </a:p>
          <a:p>
            <a:r>
              <a:rPr lang="en-US" sz="2100" dirty="0"/>
              <a:t>10 years ago. We never heard of these words.</a:t>
            </a:r>
          </a:p>
          <a:p>
            <a:r>
              <a:rPr lang="en-US" sz="2100" dirty="0"/>
              <a:t>Okay, you say interesting, but </a:t>
            </a:r>
            <a:r>
              <a:rPr lang="en-US" sz="2100" dirty="0" err="1"/>
              <a:t>I'don’t</a:t>
            </a:r>
            <a:r>
              <a:rPr lang="en-US" sz="2100" dirty="0"/>
              <a:t> see how that really affects me.</a:t>
            </a:r>
          </a:p>
          <a:p>
            <a:r>
              <a:rPr lang="en-US" sz="2100" dirty="0"/>
              <a:t>First, before I get going I want to say that yes I know it is a small world and what we do affects other countries and what they do affects us, but this is we are not all one planet under one rule. I also know we have a government of the people by the people and for the people and as cumbersome as that may be sometimes. Just think if we were in China they don't ask the people if they agree they just do it. We have three branches of government, the Bill of Rights, the Constitution and self-determination. As we continue, please remember these things.</a:t>
            </a:r>
          </a:p>
          <a:p>
            <a:r>
              <a:rPr lang="en-US" sz="2100" dirty="0"/>
              <a:t> I am not against alternative energy recycling, reusing products sensibility to saving endangered creatures or wasting our resources</a:t>
            </a:r>
          </a:p>
        </p:txBody>
      </p:sp>
    </p:spTree>
    <p:extLst>
      <p:ext uri="{BB962C8B-B14F-4D97-AF65-F5344CB8AC3E}">
        <p14:creationId xmlns:p14="http://schemas.microsoft.com/office/powerpoint/2010/main" val="12088295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051" y="1098730"/>
            <a:ext cx="7698347" cy="3785652"/>
          </a:xfrm>
          <a:prstGeom prst="rect">
            <a:avLst/>
          </a:prstGeom>
        </p:spPr>
        <p:txBody>
          <a:bodyPr wrap="square">
            <a:spAutoFit/>
          </a:bodyPr>
          <a:lstStyle/>
          <a:p>
            <a:r>
              <a:rPr lang="en-US" sz="2400" dirty="0"/>
              <a:t>Smart growth  Open spaces      three important factors to life are food, water, shelter. A large portion of our land is now being regulated by the BLM. Land that belong to the people They control all the resources timber, (needed for buildings, shelter) water to drink restrict our rights to use it for irrigation, food they, limit the use of the land for grazing activities. They control. How much oil and gas is allowed to be produced by limiting the permits... There are regulations on restricting access or recreational purposes. They taking control of our lives</a:t>
            </a:r>
          </a:p>
        </p:txBody>
      </p:sp>
    </p:spTree>
    <p:extLst>
      <p:ext uri="{BB962C8B-B14F-4D97-AF65-F5344CB8AC3E}">
        <p14:creationId xmlns:p14="http://schemas.microsoft.com/office/powerpoint/2010/main" val="39398097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662" y="992478"/>
            <a:ext cx="8451761" cy="4939814"/>
          </a:xfrm>
          <a:prstGeom prst="rect">
            <a:avLst/>
          </a:prstGeom>
        </p:spPr>
        <p:txBody>
          <a:bodyPr wrap="square">
            <a:spAutoFit/>
          </a:bodyPr>
          <a:lstStyle/>
          <a:p>
            <a:r>
              <a:rPr lang="en-US" sz="2100" dirty="0"/>
              <a:t>Redevelopment    .  Towns are now providing funding for infrastructure and development for private projects. They use Redevelopment agency funds your money specifically, your property taxes. Notice how there is very little money in your general fund.  Most of that is going to pay for the police and fire. Redevelopment </a:t>
            </a:r>
            <a:r>
              <a:rPr lang="en-US" sz="2100" dirty="0" err="1"/>
              <a:t>Depts.are</a:t>
            </a:r>
            <a:r>
              <a:rPr lang="en-US" sz="2100" dirty="0"/>
              <a:t> the only agency in the government that can float a bond without a vote of the people and now you're paying off these bonds for next 45 years with your property taxes. Another great redevelopment tool is cities have the right to take property by eminent domain against the will of the property owner can they give it or sell it to a private developer stating that it's for the better good. By declaring an area of the town blighted( in some cities. Over 90% of the property is declared blighted) property taxes in that area can be diverted away from the general fund, by making them tax free zones. This constriction of available funds is destroying our cities and forcing them to offer less and less services and reducing our standard of living</a:t>
            </a:r>
          </a:p>
        </p:txBody>
      </p:sp>
    </p:spTree>
    <p:extLst>
      <p:ext uri="{BB962C8B-B14F-4D97-AF65-F5344CB8AC3E}">
        <p14:creationId xmlns:p14="http://schemas.microsoft.com/office/powerpoint/2010/main" val="2358453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a:bodyPr>
          <a:lstStyle/>
          <a:p>
            <a:r>
              <a:rPr lang="en-US" sz="2800" dirty="0" smtClean="0"/>
              <a:t>Through April of 1995 the fight between the BLM &amp; the ranchers like Bundy intensified</a:t>
            </a:r>
          </a:p>
          <a:p>
            <a:r>
              <a:rPr lang="en-US" sz="2800" dirty="0" smtClean="0"/>
              <a:t>The ranchers demanded no Govt. fees and no oversight by the BLM associated with grazing rights</a:t>
            </a:r>
          </a:p>
          <a:p>
            <a:r>
              <a:rPr lang="en-US" sz="2800" dirty="0" smtClean="0"/>
              <a:t>In March of 1996 12 lawsuits were pending against 12 ranchers (not certain of the outcome of lawsuits)</a:t>
            </a:r>
          </a:p>
          <a:p>
            <a:r>
              <a:rPr lang="en-US" sz="2800" dirty="0" smtClean="0"/>
              <a:t>In 1998 a federal judge issued an injunction against Bundy ordering him to remove cattle from public land</a:t>
            </a:r>
          </a:p>
          <a:p>
            <a:endParaRPr lang="en-US" sz="2800" dirty="0" smtClean="0"/>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276" y="1118049"/>
            <a:ext cx="8403465" cy="3065455"/>
          </a:xfrm>
          <a:prstGeom prst="rect">
            <a:avLst/>
          </a:prstGeom>
        </p:spPr>
        <p:txBody>
          <a:bodyPr wrap="square">
            <a:spAutoFit/>
          </a:bodyPr>
          <a:lstStyle/>
          <a:p>
            <a:pPr>
              <a:lnSpc>
                <a:spcPct val="115000"/>
              </a:lnSpc>
              <a:spcAft>
                <a:spcPts val="750"/>
              </a:spcAft>
            </a:pP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Social justice    </a:t>
            </a:r>
            <a:r>
              <a:rPr lang="en-US" sz="2400" dirty="0">
                <a:latin typeface="Calibri" panose="020F0502020204030204" pitchFamily="34" charset="0"/>
                <a:ea typeface="Calibri" panose="020F0502020204030204" pitchFamily="34" charset="0"/>
                <a:cs typeface="Times New Roman" panose="02020603050405020304" pitchFamily="18" charset="0"/>
              </a:rPr>
              <a:t>People should be rounded up off the land packed into human settlements were islands of human habitation close to employment shopping centers, public housing and private transportation will not be needed Americans need to be controlled. Only then will they say there will be social justice. Then why is it people from around the world aspire to achieve the levels of prosperity we have in this country.</a:t>
            </a:r>
          </a:p>
        </p:txBody>
      </p:sp>
    </p:spTree>
    <p:extLst>
      <p:ext uri="{BB962C8B-B14F-4D97-AF65-F5344CB8AC3E}">
        <p14:creationId xmlns:p14="http://schemas.microsoft.com/office/powerpoint/2010/main" val="34082450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3299" y="1243617"/>
            <a:ext cx="8297214" cy="3490186"/>
          </a:xfrm>
          <a:prstGeom prst="rect">
            <a:avLst/>
          </a:prstGeom>
        </p:spPr>
        <p:txBody>
          <a:bodyPr wrap="square">
            <a:spAutoFit/>
          </a:bodyPr>
          <a:lstStyle/>
          <a:p>
            <a:pPr>
              <a:lnSpc>
                <a:spcPct val="115000"/>
              </a:lnSpc>
              <a:spcAft>
                <a:spcPts val="750"/>
              </a:spcAft>
            </a:pPr>
            <a:r>
              <a:rPr lang="en-US" sz="2400" dirty="0">
                <a:latin typeface="Calibri" panose="020F0502020204030204" pitchFamily="34" charset="0"/>
                <a:ea typeface="Calibri" panose="020F0502020204030204" pitchFamily="34" charset="0"/>
                <a:cs typeface="Times New Roman" panose="02020603050405020304" pitchFamily="18" charset="0"/>
              </a:rPr>
              <a:t>In a nutshell, this is a whole life plan for the government to take control of the educational system, energy market, and transportation system. The health care system, food production and all of the land use and not leave any decision-making in the hands of private property owners. It is assumed that we are not good stewards of the land that government will do a better job if they are in control. Individual rights in general, are to give way to the needs of the communities as determined by the government</a:t>
            </a:r>
          </a:p>
        </p:txBody>
      </p:sp>
    </p:spTree>
    <p:extLst>
      <p:ext uri="{BB962C8B-B14F-4D97-AF65-F5344CB8AC3E}">
        <p14:creationId xmlns:p14="http://schemas.microsoft.com/office/powerpoint/2010/main" val="36608851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5002" y="1118047"/>
            <a:ext cx="8277896" cy="4969566"/>
          </a:xfrm>
          <a:prstGeom prst="rect">
            <a:avLst/>
          </a:prstGeom>
        </p:spPr>
        <p:txBody>
          <a:bodyPr wrap="square">
            <a:spAutoFit/>
          </a:bodyPr>
          <a:lstStyle/>
          <a:p>
            <a:pPr>
              <a:lnSpc>
                <a:spcPct val="115000"/>
              </a:lnSpc>
              <a:spcAft>
                <a:spcPts val="750"/>
              </a:spcAft>
            </a:pPr>
            <a:r>
              <a:rPr lang="en-US" sz="2400" dirty="0">
                <a:latin typeface="Calibri" panose="020F0502020204030204" pitchFamily="34" charset="0"/>
                <a:ea typeface="Calibri" panose="020F0502020204030204" pitchFamily="34" charset="0"/>
                <a:cs typeface="Times New Roman" panose="02020603050405020304" pitchFamily="18" charset="0"/>
              </a:rPr>
              <a:t>There is no constitutional authority for the federal government to own lands that are located inside state borders ;( territorial lands. Yes); but not once they become states. These lands must be turned over to the states. The federal government is in breach of contract with many Western states for continuing to maintain the control of these lands; of which most of it is called public lands is not even accessible and is close to the public.</a:t>
            </a:r>
          </a:p>
          <a:p>
            <a:pPr>
              <a:lnSpc>
                <a:spcPct val="115000"/>
              </a:lnSpc>
              <a:spcAft>
                <a:spcPts val="750"/>
              </a:spcAft>
            </a:pPr>
            <a:r>
              <a:rPr lang="en-US" sz="2400" dirty="0">
                <a:latin typeface="Calibri" panose="020F0502020204030204" pitchFamily="34" charset="0"/>
                <a:ea typeface="Calibri" panose="020F0502020204030204" pitchFamily="34" charset="0"/>
                <a:cs typeface="Times New Roman" panose="02020603050405020304" pitchFamily="18" charset="0"/>
              </a:rPr>
              <a:t>We know that the federal government owns nearly 1/3 of the land US. You might ask, what are they doing with it? The answer is certainly not making the most of it.</a:t>
            </a:r>
          </a:p>
          <a:p>
            <a:pPr>
              <a:lnSpc>
                <a:spcPct val="115000"/>
              </a:lnSpc>
              <a:spcAft>
                <a:spcPts val="75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7398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388" y="1147025"/>
            <a:ext cx="8480738" cy="4180375"/>
          </a:xfrm>
          <a:prstGeom prst="rect">
            <a:avLst/>
          </a:prstGeom>
        </p:spPr>
        <p:txBody>
          <a:bodyPr wrap="square">
            <a:spAutoFit/>
          </a:bodyPr>
          <a:lstStyle/>
          <a:p>
            <a:pPr>
              <a:lnSpc>
                <a:spcPct val="115000"/>
              </a:lnSpc>
              <a:spcAft>
                <a:spcPts val="750"/>
              </a:spcAft>
            </a:pPr>
            <a:r>
              <a:rPr lang="en-US" sz="2100" dirty="0">
                <a:latin typeface="Calibri" panose="020F0502020204030204" pitchFamily="34" charset="0"/>
                <a:ea typeface="Calibri" panose="020F0502020204030204" pitchFamily="34" charset="0"/>
                <a:cs typeface="Times New Roman" panose="02020603050405020304" pitchFamily="18" charset="0"/>
              </a:rPr>
              <a:t>Did you know the US government ( Dept. of the </a:t>
            </a:r>
            <a:r>
              <a:rPr lang="en-US" sz="2100" dirty="0" err="1">
                <a:latin typeface="Calibri" panose="020F0502020204030204" pitchFamily="34" charset="0"/>
                <a:ea typeface="Calibri" panose="020F0502020204030204" pitchFamily="34" charset="0"/>
                <a:cs typeface="Times New Roman" panose="02020603050405020304" pitchFamily="18" charset="0"/>
              </a:rPr>
              <a:t>Interior,the</a:t>
            </a:r>
            <a:r>
              <a:rPr lang="en-US" sz="2100" dirty="0">
                <a:latin typeface="Calibri" panose="020F0502020204030204" pitchFamily="34" charset="0"/>
                <a:ea typeface="Calibri" panose="020F0502020204030204" pitchFamily="34" charset="0"/>
                <a:cs typeface="Times New Roman" panose="02020603050405020304" pitchFamily="18" charset="0"/>
              </a:rPr>
              <a:t> Dept. of Agriculture and Dept. of Defense )controls the use of this </a:t>
            </a:r>
            <a:r>
              <a:rPr lang="en-US" sz="2100" dirty="0" err="1">
                <a:latin typeface="Calibri" panose="020F0502020204030204" pitchFamily="34" charset="0"/>
                <a:ea typeface="Calibri" panose="020F0502020204030204" pitchFamily="34" charset="0"/>
                <a:cs typeface="Times New Roman" panose="02020603050405020304" pitchFamily="18" charset="0"/>
              </a:rPr>
              <a:t>property.About</a:t>
            </a:r>
            <a:r>
              <a:rPr lang="en-US" sz="2100" dirty="0">
                <a:latin typeface="Calibri" panose="020F0502020204030204" pitchFamily="34" charset="0"/>
                <a:ea typeface="Calibri" panose="020F0502020204030204" pitchFamily="34" charset="0"/>
                <a:cs typeface="Times New Roman" panose="02020603050405020304" pitchFamily="18" charset="0"/>
              </a:rPr>
              <a:t> 97% of Alaska 87% of Nevada. And it is the largest landowner in California. California has the highest mountain in the lower 48 is controlled by two US departments Department of Agriculture on the east side and on west side by Department of the Interior. If you want to hike Mount Whitney you now need a permit. Very few mountains on Earth require a permit. The Department of Agriculture rules are much more stringent in the Department of the Interior. Department of Agriculture's make hikers purchase and carry bear can. It is a deterrent spray for protection. In the 40 years that people have hiked there. They have never seen a bear.</a:t>
            </a:r>
          </a:p>
        </p:txBody>
      </p:sp>
    </p:spTree>
    <p:extLst>
      <p:ext uri="{BB962C8B-B14F-4D97-AF65-F5344CB8AC3E}">
        <p14:creationId xmlns:p14="http://schemas.microsoft.com/office/powerpoint/2010/main" val="1696048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662" y="1272595"/>
            <a:ext cx="8306873" cy="3592778"/>
          </a:xfrm>
          <a:prstGeom prst="rect">
            <a:avLst/>
          </a:prstGeom>
        </p:spPr>
        <p:txBody>
          <a:bodyPr wrap="square">
            <a:spAutoFit/>
          </a:bodyPr>
          <a:lstStyle/>
          <a:p>
            <a:pPr>
              <a:lnSpc>
                <a:spcPct val="115000"/>
              </a:lnSpc>
              <a:spcAft>
                <a:spcPts val="750"/>
              </a:spcAft>
            </a:pPr>
            <a:r>
              <a:rPr lang="en-US" sz="2400" dirty="0">
                <a:latin typeface="Calibri" panose="020F0502020204030204" pitchFamily="34" charset="0"/>
                <a:ea typeface="Calibri" panose="020F0502020204030204" pitchFamily="34" charset="0"/>
                <a:cs typeface="Times New Roman" panose="02020603050405020304" pitchFamily="18" charset="0"/>
              </a:rPr>
              <a:t>That means that we the taxpayer pay for two separate administrators for one area. All this land should be turned over to the state of California.</a:t>
            </a:r>
          </a:p>
          <a:p>
            <a:pPr>
              <a:lnSpc>
                <a:spcPct val="115000"/>
              </a:lnSpc>
              <a:spcAft>
                <a:spcPts val="750"/>
              </a:spcAft>
            </a:pPr>
            <a:r>
              <a:rPr lang="en-US" sz="2400" dirty="0">
                <a:latin typeface="Calibri" panose="020F0502020204030204" pitchFamily="34" charset="0"/>
                <a:ea typeface="Calibri" panose="020F0502020204030204" pitchFamily="34" charset="0"/>
                <a:cs typeface="Times New Roman" panose="02020603050405020304" pitchFamily="18" charset="0"/>
              </a:rPr>
              <a:t>Now here's a thought federal buildings, military installations and facilities, national parks com prize about 7% of all US land at least about 25% of the US land being held by the government that is currently not used for government enterprise. It is  underutilized asset that we have people own.</a:t>
            </a:r>
          </a:p>
        </p:txBody>
      </p:sp>
    </p:spTree>
    <p:extLst>
      <p:ext uri="{BB962C8B-B14F-4D97-AF65-F5344CB8AC3E}">
        <p14:creationId xmlns:p14="http://schemas.microsoft.com/office/powerpoint/2010/main" val="37412403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0571" y="1118047"/>
            <a:ext cx="8017099" cy="4764381"/>
          </a:xfrm>
          <a:prstGeom prst="rect">
            <a:avLst/>
          </a:prstGeom>
        </p:spPr>
        <p:txBody>
          <a:bodyPr wrap="square">
            <a:spAutoFit/>
          </a:bodyPr>
          <a:lstStyle/>
          <a:p>
            <a:pPr>
              <a:lnSpc>
                <a:spcPct val="115000"/>
              </a:lnSpc>
              <a:spcAft>
                <a:spcPts val="750"/>
              </a:spcAft>
            </a:pPr>
            <a:r>
              <a:rPr lang="en-US" sz="2400" dirty="0">
                <a:latin typeface="Calibri" panose="020F0502020204030204" pitchFamily="34" charset="0"/>
                <a:ea typeface="Calibri" panose="020F0502020204030204" pitchFamily="34" charset="0"/>
                <a:cs typeface="Times New Roman" panose="02020603050405020304" pitchFamily="18" charset="0"/>
              </a:rPr>
              <a:t>What if the government was to auction off some of this land to  American citizens(not corporations) for purposes of retiring the national debt? While there should be some limitations such as the land needs to be held by a valid US citizen, which can be passed to the heirs or sold to another US citizen. The citizen then if they so desired, could lease the land to American businesses or industry and now that land can be productive for energy production, mineral rights, agriculture, grazing or homesteading, which in turn could create energy independence, and millions of jobs and get us out of this jobless recovery.</a:t>
            </a:r>
          </a:p>
        </p:txBody>
      </p:sp>
    </p:spTree>
    <p:extLst>
      <p:ext uri="{BB962C8B-B14F-4D97-AF65-F5344CB8AC3E}">
        <p14:creationId xmlns:p14="http://schemas.microsoft.com/office/powerpoint/2010/main" val="9299217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730" y="973160"/>
            <a:ext cx="8413124" cy="4969566"/>
          </a:xfrm>
          <a:prstGeom prst="rect">
            <a:avLst/>
          </a:prstGeom>
        </p:spPr>
        <p:txBody>
          <a:bodyPr wrap="square">
            <a:spAutoFit/>
          </a:bodyPr>
          <a:lstStyle/>
          <a:p>
            <a:pPr>
              <a:lnSpc>
                <a:spcPct val="115000"/>
              </a:lnSpc>
              <a:spcAft>
                <a:spcPts val="750"/>
              </a:spcAft>
            </a:pPr>
            <a:r>
              <a:rPr lang="en-US" sz="2400" dirty="0">
                <a:latin typeface="Calibri" panose="020F0502020204030204" pitchFamily="34" charset="0"/>
                <a:ea typeface="Calibri" panose="020F0502020204030204" pitchFamily="34" charset="0"/>
                <a:cs typeface="Times New Roman" panose="02020603050405020304" pitchFamily="18" charset="0"/>
              </a:rPr>
              <a:t>Executive Order 13575 signed in June 2011 giving Federal agencies authority over “food, fiber and energy.</a:t>
            </a:r>
          </a:p>
          <a:p>
            <a:pPr>
              <a:lnSpc>
                <a:spcPct val="115000"/>
              </a:lnSpc>
              <a:spcAft>
                <a:spcPts val="750"/>
              </a:spcAft>
            </a:pPr>
            <a:r>
              <a:rPr lang="en-US" sz="2400" dirty="0">
                <a:latin typeface="Calibri" panose="020F0502020204030204" pitchFamily="34" charset="0"/>
                <a:ea typeface="Calibri" panose="020F0502020204030204" pitchFamily="34" charset="0"/>
                <a:cs typeface="Times New Roman" panose="02020603050405020304" pitchFamily="18" charset="0"/>
              </a:rPr>
              <a:t>Executive Order 13602 signed in March 2012 giving HUD the authority to engage in community, city and regional planning.</a:t>
            </a:r>
          </a:p>
          <a:p>
            <a:pPr>
              <a:lnSpc>
                <a:spcPct val="115000"/>
              </a:lnSpc>
              <a:spcAft>
                <a:spcPts val="750"/>
              </a:spcAft>
            </a:pPr>
            <a:r>
              <a:rPr lang="en-US" sz="2400" dirty="0" err="1">
                <a:latin typeface="Calibri" panose="020F0502020204030204" pitchFamily="34" charset="0"/>
                <a:ea typeface="Calibri" panose="020F0502020204030204" pitchFamily="34" charset="0"/>
                <a:cs typeface="Times New Roman" panose="02020603050405020304" pitchFamily="18" charset="0"/>
              </a:rPr>
              <a:t>Cliven</a:t>
            </a:r>
            <a:r>
              <a:rPr lang="en-US" sz="2400" dirty="0">
                <a:latin typeface="Calibri" panose="020F0502020204030204" pitchFamily="34" charset="0"/>
                <a:ea typeface="Calibri" panose="020F0502020204030204" pitchFamily="34" charset="0"/>
                <a:cs typeface="Times New Roman" panose="02020603050405020304" pitchFamily="18" charset="0"/>
              </a:rPr>
              <a:t> Bundt of Nevada is fighting the BLM over grazing rights, Thomas Henderson is in dispute of property line along the Red River, and the State of Texas is fighting the BLM over 90,000 Acers along that same river. 9 Western States held a summit stating it is time to take control of the Federal lands in their State. So I say to you isn’t time we take back the control. What happened to WE THE PEOPLE?</a:t>
            </a:r>
          </a:p>
        </p:txBody>
      </p:sp>
    </p:spTree>
    <p:extLst>
      <p:ext uri="{BB962C8B-B14F-4D97-AF65-F5344CB8AC3E}">
        <p14:creationId xmlns:p14="http://schemas.microsoft.com/office/powerpoint/2010/main" val="227319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In 2002 another rancher was also fined and put on probation for a similar offence</a:t>
            </a:r>
          </a:p>
          <a:p>
            <a:r>
              <a:rPr lang="en-US" sz="2800" dirty="0" smtClean="0"/>
              <a:t>In 2009 the BLM posted public land against grazing of cattle &amp; off road vehicles etc.</a:t>
            </a:r>
          </a:p>
          <a:p>
            <a:r>
              <a:rPr lang="en-US" sz="2800" dirty="0" smtClean="0"/>
              <a:t>In 2012 the BLM makes plans to round up Bundy cattle</a:t>
            </a:r>
          </a:p>
          <a:p>
            <a:r>
              <a:rPr lang="en-US" sz="2800" dirty="0" smtClean="0"/>
              <a:t>In 2014 the actual round up took place</a:t>
            </a:r>
          </a:p>
          <a:p>
            <a:r>
              <a:rPr lang="en-US" sz="2800" dirty="0" smtClean="0"/>
              <a:t>Bundy claimed the federal Government did not own the land and did not have the right to charge fees for its use (basically unconstitutional)</a:t>
            </a:r>
          </a:p>
          <a:p>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For unauthorized grazing of cattle The Bundy family faced persecution not seen since Ruby Ridge or Waco</a:t>
            </a:r>
          </a:p>
          <a:p>
            <a:r>
              <a:rPr lang="en-US" sz="2800" dirty="0" smtClean="0"/>
              <a:t>Bundy’s son was arrested &amp; teased for kicking a rather aggressive police dog</a:t>
            </a:r>
          </a:p>
          <a:p>
            <a:r>
              <a:rPr lang="en-US" sz="2800" dirty="0" smtClean="0"/>
              <a:t>His sister was assaulted &amp; thrown to the ground</a:t>
            </a:r>
          </a:p>
          <a:p>
            <a:r>
              <a:rPr lang="en-US" sz="2800" dirty="0" smtClean="0"/>
              <a:t>140 of his cattle were slaughtered + 2 prize bulls and irrigation systems were destroyed  (worth $1 M) </a:t>
            </a:r>
          </a:p>
          <a:p>
            <a:r>
              <a:rPr lang="en-US" sz="2800" dirty="0" smtClean="0"/>
              <a:t>Swat teams and snipers were deployed</a:t>
            </a:r>
          </a:p>
          <a:p>
            <a:r>
              <a:rPr lang="en-US" sz="2800" dirty="0" smtClean="0"/>
              <a:t>Right or wrong more rational people should be in charge where our Govt. is concerned</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fontScale="92500"/>
          </a:bodyPr>
          <a:lstStyle/>
          <a:p>
            <a:r>
              <a:rPr lang="en-US" sz="2800" dirty="0" smtClean="0"/>
              <a:t>According to Fox News Bundy lost in Federal Court &amp; I believe he represented himself  (big mistake)</a:t>
            </a:r>
          </a:p>
          <a:p>
            <a:r>
              <a:rPr lang="en-US" sz="2800" dirty="0" smtClean="0"/>
              <a:t>I will cover the BLM in depth later however, they do administer more lands than any other federal agency </a:t>
            </a:r>
          </a:p>
          <a:p>
            <a:r>
              <a:rPr lang="en-US" sz="2800" dirty="0" smtClean="0"/>
              <a:t>The BLM manages a total of 247.9 million acres 99.8% of which is in 11 western states</a:t>
            </a:r>
          </a:p>
          <a:p>
            <a:r>
              <a:rPr lang="en-US" sz="2800" dirty="0" smtClean="0"/>
              <a:t>We in the east really have little or no experience with the BLM</a:t>
            </a:r>
          </a:p>
          <a:p>
            <a:r>
              <a:rPr lang="en-US" sz="2800" dirty="0" smtClean="0"/>
              <a:t>I can’t see how citizen can obtain a reasonable ruling in Federal Court depending who selected the judges</a:t>
            </a:r>
          </a:p>
          <a:p>
            <a:endParaRPr lang="en-US" sz="2800" dirty="0" smtClean="0"/>
          </a:p>
          <a:p>
            <a:endParaRPr lang="en-US" sz="2800" dirty="0" smtClean="0"/>
          </a:p>
          <a:p>
            <a:endParaRPr lang="en-US" sz="2800" dirty="0" smtClean="0"/>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Really Owns Our Land</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I have a similar experience with another agency, the FDA  (not land but control of property)</a:t>
            </a:r>
          </a:p>
          <a:p>
            <a:r>
              <a:rPr lang="en-US" sz="2800" dirty="0" smtClean="0"/>
              <a:t>We started a medical device business in 1995</a:t>
            </a:r>
          </a:p>
          <a:p>
            <a:r>
              <a:rPr lang="en-US" sz="2800" dirty="0" smtClean="0"/>
              <a:t>At that time medical devices had to be registered with FDA, nothing more</a:t>
            </a:r>
          </a:p>
          <a:p>
            <a:r>
              <a:rPr lang="en-US" sz="2800" dirty="0" smtClean="0"/>
              <a:t>In 2007 the FDA decided to increase their funding</a:t>
            </a:r>
          </a:p>
          <a:p>
            <a:r>
              <a:rPr lang="en-US" sz="2800" dirty="0" smtClean="0"/>
              <a:t>All medical devices had to pay a registration fee just to sell a product in the U.S.</a:t>
            </a:r>
          </a:p>
          <a:p>
            <a:r>
              <a:rPr lang="en-US" sz="2800" dirty="0" smtClean="0"/>
              <a:t>It started out at $1700 per yr.; per product and is now over $3300 per yr. with no end in sight </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4032</TotalTime>
  <Words>4616</Words>
  <Application>Microsoft Office PowerPoint</Application>
  <PresentationFormat>On-screen Show (4:3)</PresentationFormat>
  <Paragraphs>319</Paragraphs>
  <Slides>56</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56</vt:i4>
      </vt:variant>
    </vt:vector>
  </HeadingPairs>
  <TitlesOfParts>
    <vt:vector size="65" baseType="lpstr">
      <vt:lpstr>Arial</vt:lpstr>
      <vt:lpstr>Calibri</vt:lpstr>
      <vt:lpstr>Calibri Light</vt:lpstr>
      <vt:lpstr>Constantia</vt:lpstr>
      <vt:lpstr>Times New Roman</vt:lpstr>
      <vt:lpstr>Wingdings</vt:lpstr>
      <vt:lpstr>Wingdings 2</vt:lpstr>
      <vt:lpstr>Flow</vt:lpstr>
      <vt:lpstr>Office Theme</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Owens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Owns Our Land</vt:lpstr>
      <vt:lpstr>Who Really Own Our Land</vt:lpstr>
      <vt:lpstr>Who Really Owns Our Land</vt:lpstr>
      <vt:lpstr>Who Really Owns Our Land</vt:lpstr>
      <vt:lpstr>Who Really Owns Our Land</vt:lpstr>
      <vt:lpstr>Who Really Owns Our Land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Really Owns Our Land</dc:title>
  <dc:creator>Charles E Gilbert</dc:creator>
  <cp:lastModifiedBy>Paula</cp:lastModifiedBy>
  <cp:revision>162</cp:revision>
  <dcterms:created xsi:type="dcterms:W3CDTF">2014-05-14T00:51:23Z</dcterms:created>
  <dcterms:modified xsi:type="dcterms:W3CDTF">2014-05-19T20:06:57Z</dcterms:modified>
</cp:coreProperties>
</file>