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9" r:id="rId3"/>
    <p:sldId id="365" r:id="rId4"/>
    <p:sldId id="257" r:id="rId5"/>
    <p:sldId id="287" r:id="rId6"/>
    <p:sldId id="288" r:id="rId7"/>
    <p:sldId id="316" r:id="rId8"/>
    <p:sldId id="303" r:id="rId9"/>
    <p:sldId id="302" r:id="rId10"/>
    <p:sldId id="315" r:id="rId11"/>
    <p:sldId id="350" r:id="rId12"/>
    <p:sldId id="262" r:id="rId13"/>
    <p:sldId id="308" r:id="rId14"/>
    <p:sldId id="289" r:id="rId15"/>
    <p:sldId id="352" r:id="rId16"/>
    <p:sldId id="305" r:id="rId17"/>
    <p:sldId id="307" r:id="rId18"/>
    <p:sldId id="261" r:id="rId19"/>
    <p:sldId id="351" r:id="rId20"/>
    <p:sldId id="306" r:id="rId21"/>
    <p:sldId id="310" r:id="rId22"/>
    <p:sldId id="318" r:id="rId23"/>
    <p:sldId id="292" r:id="rId24"/>
    <p:sldId id="327" r:id="rId25"/>
    <p:sldId id="311" r:id="rId26"/>
    <p:sldId id="320" r:id="rId27"/>
    <p:sldId id="290" r:id="rId28"/>
    <p:sldId id="348" r:id="rId29"/>
    <p:sldId id="312" r:id="rId30"/>
    <p:sldId id="353" r:id="rId31"/>
    <p:sldId id="317" r:id="rId32"/>
    <p:sldId id="294" r:id="rId33"/>
    <p:sldId id="313" r:id="rId34"/>
    <p:sldId id="354" r:id="rId35"/>
    <p:sldId id="295" r:id="rId36"/>
    <p:sldId id="355" r:id="rId37"/>
    <p:sldId id="349" r:id="rId38"/>
    <p:sldId id="356" r:id="rId39"/>
    <p:sldId id="286" r:id="rId40"/>
    <p:sldId id="259" r:id="rId41"/>
    <p:sldId id="260" r:id="rId42"/>
    <p:sldId id="357" r:id="rId43"/>
    <p:sldId id="326" r:id="rId44"/>
    <p:sldId id="266" r:id="rId45"/>
    <p:sldId id="358" r:id="rId46"/>
    <p:sldId id="264" r:id="rId47"/>
    <p:sldId id="360" r:id="rId48"/>
    <p:sldId id="263" r:id="rId49"/>
    <p:sldId id="366" r:id="rId50"/>
    <p:sldId id="361" r:id="rId51"/>
    <p:sldId id="267" r:id="rId52"/>
    <p:sldId id="367" r:id="rId53"/>
    <p:sldId id="268" r:id="rId54"/>
    <p:sldId id="368" r:id="rId55"/>
    <p:sldId id="269" r:id="rId56"/>
    <p:sldId id="369" r:id="rId57"/>
    <p:sldId id="270" r:id="rId58"/>
    <p:sldId id="370" r:id="rId59"/>
    <p:sldId id="271" r:id="rId60"/>
    <p:sldId id="371" r:id="rId61"/>
    <p:sldId id="272" r:id="rId62"/>
    <p:sldId id="362" r:id="rId63"/>
    <p:sldId id="284" r:id="rId64"/>
    <p:sldId id="273" r:id="rId65"/>
    <p:sldId id="329" r:id="rId66"/>
    <p:sldId id="363" r:id="rId67"/>
    <p:sldId id="330" r:id="rId68"/>
    <p:sldId id="276" r:id="rId69"/>
    <p:sldId id="364" r:id="rId70"/>
    <p:sldId id="321" r:id="rId71"/>
    <p:sldId id="278" r:id="rId72"/>
    <p:sldId id="328" r:id="rId73"/>
    <p:sldId id="282" r:id="rId74"/>
    <p:sldId id="323" r:id="rId75"/>
    <p:sldId id="314"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00" d="100"/>
          <a:sy n="100" d="100"/>
        </p:scale>
        <p:origin x="-98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6321766" y="0"/>
            <a:ext cx="2822234"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6109039"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5962990" y="0"/>
            <a:ext cx="1146174"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971550" y="1873584"/>
            <a:ext cx="480060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1550" y="4572000"/>
            <a:ext cx="48006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0" y="255134"/>
            <a:ext cx="7200900" cy="10368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543300" y="1828801"/>
            <a:ext cx="462915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71550" y="1828800"/>
            <a:ext cx="226314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B0E14-533A-428F-BABC-5FB5CD0C1FC8}"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B29E3-354E-45A6-A10D-B5BA1CC975FF}"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971550" y="5257800"/>
            <a:ext cx="3429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1550" y="255134"/>
            <a:ext cx="7200900" cy="1036850"/>
          </a:xfrm>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1028455" y="5333098"/>
            <a:ext cx="3315189"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B0E14-533A-428F-BABC-5FB5CD0C1FC8}"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B29E3-354E-45A6-A10D-B5BA1CC975FF}" type="slidenum">
              <a:rPr lang="en-US" smtClean="0"/>
              <a:t>‹#›</a:t>
            </a:fld>
            <a:endParaRPr lang="en-US"/>
          </a:p>
        </p:txBody>
      </p:sp>
      <p:sp>
        <p:nvSpPr>
          <p:cNvPr id="10" name="Rectangle 9"/>
          <p:cNvSpPr/>
          <p:nvPr/>
        </p:nvSpPr>
        <p:spPr>
          <a:xfrm>
            <a:off x="4743449" y="5257800"/>
            <a:ext cx="3429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1550" y="5257801"/>
            <a:ext cx="3429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4743449" y="5257801"/>
            <a:ext cx="3429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4809716" y="5333098"/>
            <a:ext cx="3315189"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a:xfrm>
            <a:off x="971550" y="1828802"/>
            <a:ext cx="3429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Picture Placeholder 2"/>
          <p:cNvSpPr>
            <a:spLocks noGrp="1"/>
          </p:cNvSpPr>
          <p:nvPr>
            <p:ph type="pic" idx="13"/>
          </p:nvPr>
        </p:nvSpPr>
        <p:spPr>
          <a:xfrm>
            <a:off x="4743450" y="1828802"/>
            <a:ext cx="3429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B0E14-533A-428F-BABC-5FB5CD0C1FC8}"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B29E3-354E-45A6-A10D-B5BA1CC975FF}"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4814888" y="2528888"/>
            <a:ext cx="6858000" cy="1800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3891173" y="3398183"/>
            <a:ext cx="6858000" cy="6163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3831460" y="3398183"/>
            <a:ext cx="6858000" cy="6163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403489" y="685800"/>
            <a:ext cx="774954" cy="5486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50" y="685800"/>
            <a:ext cx="5982566"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B0E14-533A-428F-BABC-5FB5CD0C1FC8}"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B29E3-354E-45A6-A10D-B5BA1CC975FF}" type="slidenum">
              <a:rPr lang="en-US" smtClean="0"/>
              <a:t>‹#›</a:t>
            </a:fld>
            <a:endParaRPr lang="en-US"/>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B0E14-533A-428F-BABC-5FB5CD0C1FC8}"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B29E3-354E-45A6-A10D-B5BA1CC975FF}"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4905377" y="0"/>
            <a:ext cx="4238622"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4692651"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4546602" y="0"/>
            <a:ext cx="1146174"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971551" y="1873584"/>
            <a:ext cx="384048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5057777" y="0"/>
            <a:ext cx="4086223"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smtClean="0"/>
              <a:t>Click icon to add picture</a:t>
            </a:r>
            <a:endParaRPr lang="en-US"/>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7216776" y="0"/>
            <a:ext cx="1927224"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6927849"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6880225" y="0"/>
            <a:ext cx="1095374"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6880225" y="0"/>
            <a:ext cx="1095374"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971549" y="2914650"/>
            <a:ext cx="6035040" cy="1557338"/>
          </a:xfrm>
        </p:spPr>
        <p:txBody>
          <a:bodyPr anchor="b">
            <a:normAutofit/>
          </a:bodyPr>
          <a:lstStyle>
            <a:lvl1pPr>
              <a:defRPr sz="320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48" y="4589464"/>
            <a:ext cx="6035039"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3450" y="1828800"/>
            <a:ext cx="342900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6B0E14-533A-428F-BABC-5FB5CD0C1FC8}"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B29E3-354E-45A6-A10D-B5BA1CC975FF}"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1550" y="255134"/>
            <a:ext cx="7200900" cy="10368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971550" y="1828800"/>
            <a:ext cx="3429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1550" y="2705100"/>
            <a:ext cx="3429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43450" y="1828801"/>
            <a:ext cx="3429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50" y="2705100"/>
            <a:ext cx="3429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6B0E14-533A-428F-BABC-5FB5CD0C1FC8}"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7B29E3-354E-45A6-A10D-B5BA1CC975FF}"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6B0E14-533A-428F-BABC-5FB5CD0C1FC8}"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7B29E3-354E-45A6-A10D-B5BA1CC975FF}"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B0E14-533A-428F-BABC-5FB5CD0C1FC8}"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7B29E3-354E-45A6-A10D-B5BA1CC975FF}"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546157" y="1828800"/>
            <a:ext cx="459486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1550" y="1828800"/>
            <a:ext cx="226314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B0E14-533A-428F-BABC-5FB5CD0C1FC8}"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B29E3-354E-45A6-A10D-B5BA1CC975FF}"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371601"/>
            <a:ext cx="9144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443007"/>
            <a:ext cx="9144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71550" y="255134"/>
            <a:ext cx="7200900" cy="10368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0" y="1828800"/>
            <a:ext cx="72009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843587" y="6374999"/>
            <a:ext cx="1110529" cy="274320"/>
          </a:xfrm>
          <a:prstGeom prst="rect">
            <a:avLst/>
          </a:prstGeom>
        </p:spPr>
        <p:txBody>
          <a:bodyPr vert="horz" lIns="91440" tIns="45720" rIns="91440" bIns="45720" rtlCol="0" anchor="ctr"/>
          <a:lstStyle>
            <a:lvl1pPr algn="r">
              <a:defRPr sz="1000">
                <a:solidFill>
                  <a:schemeClr val="tx1"/>
                </a:solidFill>
              </a:defRPr>
            </a:lvl1pPr>
          </a:lstStyle>
          <a:p>
            <a:fld id="{3E6B0E14-533A-428F-BABC-5FB5CD0C1FC8}" type="datetimeFigureOut">
              <a:rPr lang="en-US" smtClean="0"/>
              <a:t>4/11/2018</a:t>
            </a:fld>
            <a:endParaRPr lang="en-US"/>
          </a:p>
        </p:txBody>
      </p:sp>
      <p:sp>
        <p:nvSpPr>
          <p:cNvPr id="5" name="Footer Placeholder 4"/>
          <p:cNvSpPr>
            <a:spLocks noGrp="1"/>
          </p:cNvSpPr>
          <p:nvPr>
            <p:ph type="ftr" sz="quarter" idx="3"/>
          </p:nvPr>
        </p:nvSpPr>
        <p:spPr>
          <a:xfrm>
            <a:off x="971550" y="6374999"/>
            <a:ext cx="4682402" cy="27432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143750" y="6374999"/>
            <a:ext cx="1028700" cy="274320"/>
          </a:xfrm>
          <a:prstGeom prst="rect">
            <a:avLst/>
          </a:prstGeom>
        </p:spPr>
        <p:txBody>
          <a:bodyPr vert="horz" lIns="91440" tIns="45720" rIns="91440" bIns="45720" rtlCol="0" anchor="ctr"/>
          <a:lstStyle>
            <a:lvl1pPr algn="r">
              <a:defRPr sz="1000">
                <a:solidFill>
                  <a:schemeClr val="tx1"/>
                </a:solidFill>
              </a:defRPr>
            </a:lvl1pPr>
          </a:lstStyle>
          <a:p>
            <a:fld id="{D67B29E3-354E-45A6-A10D-B5BA1CC975FF}" type="slidenum">
              <a:rPr lang="en-US" smtClean="0"/>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cmagroup.com/" TargetMode="External"/><Relationship Id="rId7" Type="http://schemas.openxmlformats.org/officeDocument/2006/relationships/image" Target="../media/image2.jpg"/><Relationship Id="rId2" Type="http://schemas.openxmlformats.org/officeDocument/2006/relationships/hyperlink" Target="https://www.ncmalliance.com/" TargetMode="External"/><Relationship Id="rId1" Type="http://schemas.openxmlformats.org/officeDocument/2006/relationships/slideLayout" Target="../slideLayouts/slideLayout2.xml"/><Relationship Id="rId6" Type="http://schemas.openxmlformats.org/officeDocument/2006/relationships/hyperlink" Target="https://twitter.com/NcmaJw" TargetMode="External"/><Relationship Id="rId5" Type="http://schemas.openxmlformats.org/officeDocument/2006/relationships/hyperlink" Target="https://www.linkedin.com/groups/7070842" TargetMode="External"/><Relationship Id="rId4" Type="http://schemas.openxmlformats.org/officeDocument/2006/relationships/hyperlink" Target="https://www.facebook.com/NCMAlliance/&#16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ncmalliance.com/pdf-sales-training-material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6858000" cy="2209800"/>
          </a:xfrm>
        </p:spPr>
        <p:txBody>
          <a:bodyPr/>
          <a:lstStyle/>
          <a:p>
            <a:pPr algn="ctr"/>
            <a:r>
              <a:rPr lang="en-US" b="1" dirty="0"/>
              <a:t>"The Press in the USA: Perspectives for a </a:t>
            </a:r>
            <a:r>
              <a:rPr lang="en-US" b="1" dirty="0" smtClean="0"/>
              <a:t/>
            </a:r>
            <a:br>
              <a:rPr lang="en-US" b="1" dirty="0" smtClean="0"/>
            </a:br>
            <a:r>
              <a:rPr lang="en-US" b="1" dirty="0" smtClean="0"/>
              <a:t>Changing </a:t>
            </a:r>
            <a:r>
              <a:rPr lang="en-US" b="1" dirty="0"/>
              <a:t>Market</a:t>
            </a:r>
            <a:r>
              <a:rPr lang="en-US" b="1" dirty="0" smtClean="0"/>
              <a:t>"</a:t>
            </a:r>
            <a:endParaRPr lang="en-US" b="1" dirty="0"/>
          </a:p>
        </p:txBody>
      </p:sp>
      <p:sp>
        <p:nvSpPr>
          <p:cNvPr id="3" name="Subtitle 2"/>
          <p:cNvSpPr>
            <a:spLocks noGrp="1"/>
          </p:cNvSpPr>
          <p:nvPr>
            <p:ph type="subTitle" idx="1"/>
          </p:nvPr>
        </p:nvSpPr>
        <p:spPr>
          <a:xfrm>
            <a:off x="304800" y="3200400"/>
            <a:ext cx="6248400" cy="838200"/>
          </a:xfrm>
        </p:spPr>
        <p:txBody>
          <a:bodyPr>
            <a:normAutofit lnSpcReduction="10000"/>
          </a:bodyPr>
          <a:lstStyle/>
          <a:p>
            <a:r>
              <a:rPr lang="en-US" b="1" dirty="0"/>
              <a:t>Brazilian International Press </a:t>
            </a:r>
            <a:r>
              <a:rPr lang="en-US" b="1" dirty="0" smtClean="0"/>
              <a:t>Association</a:t>
            </a:r>
          </a:p>
          <a:p>
            <a:r>
              <a:rPr lang="en-US" b="1" dirty="0" smtClean="0"/>
              <a:t> </a:t>
            </a:r>
            <a:r>
              <a:rPr lang="en-US" b="1" dirty="0"/>
              <a:t>in the United States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4917" y="4800600"/>
            <a:ext cx="1939083" cy="2057400"/>
          </a:xfrm>
          <a:prstGeom prst="rect">
            <a:avLst/>
          </a:prstGeom>
        </p:spPr>
      </p:pic>
      <p:sp>
        <p:nvSpPr>
          <p:cNvPr id="5" name="TextBox 4"/>
          <p:cNvSpPr txBox="1"/>
          <p:nvPr/>
        </p:nvSpPr>
        <p:spPr>
          <a:xfrm>
            <a:off x="272143" y="4982914"/>
            <a:ext cx="5867400" cy="1692771"/>
          </a:xfrm>
          <a:prstGeom prst="rect">
            <a:avLst/>
          </a:prstGeom>
          <a:noFill/>
        </p:spPr>
        <p:txBody>
          <a:bodyPr wrap="square" rtlCol="0">
            <a:spAutoFit/>
          </a:bodyPr>
          <a:lstStyle/>
          <a:p>
            <a:r>
              <a:rPr lang="en-US" sz="3200" b="1" dirty="0"/>
              <a:t>J.W. Owens</a:t>
            </a:r>
            <a:endParaRPr lang="en-US" sz="3200" dirty="0"/>
          </a:p>
          <a:p>
            <a:r>
              <a:rPr lang="en-US" b="1" dirty="0"/>
              <a:t>Building Personal and Business Success</a:t>
            </a:r>
            <a:r>
              <a:rPr lang="en-US" b="1" dirty="0" smtClean="0"/>
              <a:t>.</a:t>
            </a:r>
            <a:r>
              <a:rPr lang="en-US" dirty="0"/>
              <a:t/>
            </a:r>
            <a:br>
              <a:rPr lang="en-US" dirty="0"/>
            </a:br>
            <a:endParaRPr lang="en-US" dirty="0"/>
          </a:p>
          <a:p>
            <a:r>
              <a:rPr lang="en-US" b="1" dirty="0"/>
              <a:t>Home office </a:t>
            </a:r>
            <a:r>
              <a:rPr lang="en-US" b="1" dirty="0" smtClean="0"/>
              <a:t>561-372-5922</a:t>
            </a:r>
            <a:endParaRPr lang="en-US" dirty="0"/>
          </a:p>
          <a:p>
            <a:r>
              <a:rPr lang="en-US" b="1" dirty="0"/>
              <a:t>Cell: </a:t>
            </a:r>
            <a:r>
              <a:rPr lang="en-US" b="1" dirty="0" smtClean="0"/>
              <a:t>863-634-8499</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95898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144000" cy="6781800"/>
          </a:xfrm>
        </p:spPr>
      </p:pic>
    </p:spTree>
    <p:extLst>
      <p:ext uri="{BB962C8B-B14F-4D97-AF65-F5344CB8AC3E}">
        <p14:creationId xmlns:p14="http://schemas.microsoft.com/office/powerpoint/2010/main" val="12331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10950"/>
            <a:ext cx="9067800" cy="1036850"/>
          </a:xfrm>
        </p:spPr>
        <p:txBody>
          <a:bodyPr>
            <a:noAutofit/>
          </a:bodyPr>
          <a:lstStyle/>
          <a:p>
            <a:r>
              <a:rPr lang="en-US" sz="4800" b="1" dirty="0"/>
              <a:t>The </a:t>
            </a:r>
            <a:r>
              <a:rPr lang="en-US" sz="4800" b="1" dirty="0" smtClean="0"/>
              <a:t>Problems Facing Newspapers</a:t>
            </a:r>
            <a:endParaRPr lang="en-US" sz="4800" b="1" dirty="0"/>
          </a:p>
        </p:txBody>
      </p:sp>
      <p:sp>
        <p:nvSpPr>
          <p:cNvPr id="3" name="Content Placeholder 2"/>
          <p:cNvSpPr>
            <a:spLocks noGrp="1"/>
          </p:cNvSpPr>
          <p:nvPr>
            <p:ph idx="1"/>
          </p:nvPr>
        </p:nvSpPr>
        <p:spPr>
          <a:xfrm>
            <a:off x="152400" y="1600200"/>
            <a:ext cx="8839200" cy="5105400"/>
          </a:xfrm>
        </p:spPr>
        <p:txBody>
          <a:bodyPr>
            <a:normAutofit/>
          </a:bodyPr>
          <a:lstStyle/>
          <a:p>
            <a:pPr marL="0" indent="0">
              <a:buNone/>
            </a:pPr>
            <a:r>
              <a:rPr lang="en-US" sz="2100" dirty="0" smtClean="0">
                <a:solidFill>
                  <a:schemeClr val="tx2"/>
                </a:solidFill>
                <a:latin typeface="Arial" panose="020B0604020202020204" pitchFamily="34" charset="0"/>
                <a:cs typeface="Arial" panose="020B0604020202020204" pitchFamily="34" charset="0"/>
              </a:rPr>
              <a:t>This </a:t>
            </a:r>
            <a:r>
              <a:rPr lang="en-US" sz="2100" dirty="0" smtClean="0">
                <a:solidFill>
                  <a:schemeClr val="tx2"/>
                </a:solidFill>
                <a:latin typeface="Arial" panose="020B0604020202020204" pitchFamily="34" charset="0"/>
                <a:cs typeface="Arial" panose="020B0604020202020204" pitchFamily="34" charset="0"/>
              </a:rPr>
              <a:t>is not an easy goal, but it is certainly achievable. </a:t>
            </a:r>
            <a:endParaRPr lang="en-US" sz="2100" dirty="0" smtClean="0">
              <a:solidFill>
                <a:schemeClr val="tx2"/>
              </a:solidFill>
              <a:latin typeface="Arial" panose="020B0604020202020204" pitchFamily="34" charset="0"/>
              <a:cs typeface="Arial" panose="020B0604020202020204" pitchFamily="34" charset="0"/>
            </a:endParaRPr>
          </a:p>
          <a:p>
            <a:pPr marL="0" indent="0">
              <a:buNone/>
            </a:pPr>
            <a:r>
              <a:rPr lang="en-US" sz="2100" dirty="0" smtClean="0">
                <a:solidFill>
                  <a:schemeClr val="tx2"/>
                </a:solidFill>
                <a:latin typeface="Arial" panose="020B0604020202020204" pitchFamily="34" charset="0"/>
                <a:cs typeface="Arial" panose="020B0604020202020204" pitchFamily="34" charset="0"/>
              </a:rPr>
              <a:t>If </a:t>
            </a:r>
            <a:r>
              <a:rPr lang="en-US" sz="2100" dirty="0" smtClean="0">
                <a:solidFill>
                  <a:schemeClr val="tx2"/>
                </a:solidFill>
                <a:latin typeface="Arial" panose="020B0604020202020204" pitchFamily="34" charset="0"/>
                <a:cs typeface="Arial" panose="020B0604020202020204" pitchFamily="34" charset="0"/>
              </a:rPr>
              <a:t>newspapers want to survive, </a:t>
            </a:r>
            <a:r>
              <a:rPr lang="en-US" sz="2100" b="1" dirty="0" smtClean="0">
                <a:solidFill>
                  <a:srgbClr val="FF0000"/>
                </a:solidFill>
                <a:latin typeface="Arial" panose="020B0604020202020204" pitchFamily="34" charset="0"/>
                <a:cs typeface="Arial" panose="020B0604020202020204" pitchFamily="34" charset="0"/>
              </a:rPr>
              <a:t>they need to begin immediately to change the way in which they market themselves. </a:t>
            </a:r>
            <a:endParaRPr lang="en-US" sz="2100" b="1" dirty="0" smtClean="0">
              <a:solidFill>
                <a:srgbClr val="FF0000"/>
              </a:solidFill>
              <a:latin typeface="Arial" panose="020B0604020202020204" pitchFamily="34" charset="0"/>
              <a:cs typeface="Arial" panose="020B0604020202020204" pitchFamily="34" charset="0"/>
            </a:endParaRPr>
          </a:p>
          <a:p>
            <a:pPr marL="0" indent="0">
              <a:buNone/>
            </a:pPr>
            <a:r>
              <a:rPr lang="en-US" sz="2100" dirty="0" smtClean="0">
                <a:solidFill>
                  <a:schemeClr val="tx2"/>
                </a:solidFill>
                <a:latin typeface="Arial" panose="020B0604020202020204" pitchFamily="34" charset="0"/>
                <a:cs typeface="Arial" panose="020B0604020202020204" pitchFamily="34" charset="0"/>
              </a:rPr>
              <a:t>Numerous </a:t>
            </a:r>
            <a:r>
              <a:rPr lang="en-US" sz="2100" dirty="0" smtClean="0">
                <a:solidFill>
                  <a:schemeClr val="tx2"/>
                </a:solidFill>
                <a:latin typeface="Arial" panose="020B0604020202020204" pitchFamily="34" charset="0"/>
                <a:cs typeface="Arial" panose="020B0604020202020204" pitchFamily="34" charset="0"/>
              </a:rPr>
              <a:t>individuals have suggested business remedies such as combinations of Internet advertising and paid content, or having newspapers restructured as </a:t>
            </a:r>
            <a:r>
              <a:rPr lang="en-US" sz="2100" dirty="0" smtClean="0">
                <a:solidFill>
                  <a:schemeClr val="tx2"/>
                </a:solidFill>
                <a:latin typeface="Arial" panose="020B0604020202020204" pitchFamily="34" charset="0"/>
                <a:cs typeface="Arial" panose="020B0604020202020204" pitchFamily="34" charset="0"/>
              </a:rPr>
              <a:t>nonprofits. </a:t>
            </a:r>
          </a:p>
          <a:p>
            <a:pPr marL="0" indent="0">
              <a:buNone/>
            </a:pPr>
            <a:r>
              <a:rPr lang="en-US" sz="2100" b="1" dirty="0" smtClean="0">
                <a:solidFill>
                  <a:srgbClr val="FF0000"/>
                </a:solidFill>
                <a:latin typeface="Arial" panose="020B0604020202020204" pitchFamily="34" charset="0"/>
                <a:cs typeface="Arial" panose="020B0604020202020204" pitchFamily="34" charset="0"/>
              </a:rPr>
              <a:t>To </a:t>
            </a:r>
            <a:r>
              <a:rPr lang="en-US" sz="2100" b="1" dirty="0" smtClean="0">
                <a:solidFill>
                  <a:srgbClr val="FF0000"/>
                </a:solidFill>
                <a:latin typeface="Arial" panose="020B0604020202020204" pitchFamily="34" charset="0"/>
                <a:cs typeface="Arial" panose="020B0604020202020204" pitchFamily="34" charset="0"/>
              </a:rPr>
              <a:t>build a successful future in which newspapers continue to fulfill their informative role, they need to focus on three important elements of their work: content, technology and the business model. The first two elements are not very difficult to address; the third element is the most challenging one to solve. </a:t>
            </a:r>
            <a:endParaRPr lang="en-US" sz="2100" b="1" dirty="0" smtClean="0">
              <a:solidFill>
                <a:srgbClr val="FF0000"/>
              </a:solidFill>
              <a:latin typeface="Arial" panose="020B0604020202020204" pitchFamily="34" charset="0"/>
              <a:cs typeface="Arial" panose="020B0604020202020204" pitchFamily="34" charset="0"/>
            </a:endParaRPr>
          </a:p>
          <a:p>
            <a:pPr marL="0" indent="0">
              <a:buNone/>
            </a:pPr>
            <a:r>
              <a:rPr lang="en-US" sz="2100" dirty="0" smtClean="0">
                <a:solidFill>
                  <a:schemeClr val="tx2"/>
                </a:solidFill>
                <a:latin typeface="Arial" panose="020B0604020202020204" pitchFamily="34" charset="0"/>
                <a:cs typeface="Arial" panose="020B0604020202020204" pitchFamily="34" charset="0"/>
              </a:rPr>
              <a:t>There </a:t>
            </a:r>
            <a:r>
              <a:rPr lang="en-US" sz="2100" dirty="0" smtClean="0">
                <a:solidFill>
                  <a:schemeClr val="tx2"/>
                </a:solidFill>
                <a:latin typeface="Arial" panose="020B0604020202020204" pitchFamily="34" charset="0"/>
                <a:cs typeface="Arial" panose="020B0604020202020204" pitchFamily="34" charset="0"/>
              </a:rPr>
              <a:t>has been substantial scholarly and professional discussion of how to address the difficult issue of newspaper revenue, and several ideas that have emerged from that conversation show significant potential. </a:t>
            </a:r>
            <a:endParaRPr lang="en-US" sz="2100"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256403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914400"/>
          </a:xfrm>
        </p:spPr>
        <p:txBody>
          <a:bodyPr>
            <a:noAutofit/>
          </a:bodyPr>
          <a:lstStyle/>
          <a:p>
            <a:r>
              <a:rPr lang="en-US" sz="4800" b="1" dirty="0" smtClean="0"/>
              <a:t>Foundation of Print </a:t>
            </a:r>
            <a:r>
              <a:rPr lang="en-US" sz="4800" b="1" dirty="0"/>
              <a:t>J</a:t>
            </a:r>
            <a:r>
              <a:rPr lang="en-US" sz="4800" b="1" dirty="0" smtClean="0"/>
              <a:t>ournalism</a:t>
            </a:r>
            <a:endParaRPr lang="en-US" sz="4800" b="1" dirty="0"/>
          </a:p>
        </p:txBody>
      </p:sp>
      <p:sp>
        <p:nvSpPr>
          <p:cNvPr id="3" name="Content Placeholder 2"/>
          <p:cNvSpPr>
            <a:spLocks noGrp="1"/>
          </p:cNvSpPr>
          <p:nvPr>
            <p:ph idx="1"/>
          </p:nvPr>
        </p:nvSpPr>
        <p:spPr>
          <a:xfrm>
            <a:off x="32656" y="1524000"/>
            <a:ext cx="9111343" cy="5181600"/>
          </a:xfrm>
        </p:spPr>
        <p:txBody>
          <a:bodyPr>
            <a:noAutofit/>
          </a:bodyPr>
          <a:lstStyle/>
          <a:p>
            <a:pPr marL="0" indent="0">
              <a:buNone/>
            </a:pPr>
            <a:r>
              <a:rPr lang="en-US" sz="2100" b="1" dirty="0" smtClean="0">
                <a:solidFill>
                  <a:srgbClr val="FF0000"/>
                </a:solidFill>
                <a:latin typeface="Arial" panose="020B0604020202020204" pitchFamily="34" charset="0"/>
                <a:cs typeface="Arial" panose="020B0604020202020204" pitchFamily="34" charset="0"/>
              </a:rPr>
              <a:t>News publications are the building blocks of print journalism, but their role as vessels of “news of the day” is rapidly being transferred to the online world. </a:t>
            </a:r>
          </a:p>
          <a:p>
            <a:pPr marL="0" indent="0">
              <a:buNone/>
            </a:pPr>
            <a:r>
              <a:rPr lang="en-US" sz="2100" dirty="0" smtClean="0">
                <a:solidFill>
                  <a:schemeClr val="tx2"/>
                </a:solidFill>
                <a:latin typeface="Arial" panose="020B0604020202020204" pitchFamily="34" charset="0"/>
                <a:cs typeface="Arial" panose="020B0604020202020204" pitchFamily="34" charset="0"/>
              </a:rPr>
              <a:t>The Internet's limitless universe contains a vast galaxy of news sources which not only offer readers endless choices for information, but also supply them free of charge. </a:t>
            </a:r>
            <a:r>
              <a:rPr lang="en-US" sz="2100" b="1" dirty="0" smtClean="0">
                <a:solidFill>
                  <a:srgbClr val="FF0000"/>
                </a:solidFill>
                <a:latin typeface="Arial" panose="020B0604020202020204" pitchFamily="34" charset="0"/>
                <a:cs typeface="Arial" panose="020B0604020202020204" pitchFamily="34" charset="0"/>
              </a:rPr>
              <a:t>Newspapers themselves feature Internet versions of their content and largely demand no price from their online readers.</a:t>
            </a:r>
            <a:r>
              <a:rPr lang="en-US" sz="2100" dirty="0" smtClean="0">
                <a:solidFill>
                  <a:schemeClr val="tx2"/>
                </a:solidFill>
                <a:latin typeface="Arial" panose="020B0604020202020204" pitchFamily="34" charset="0"/>
                <a:cs typeface="Arial" panose="020B0604020202020204" pitchFamily="34" charset="0"/>
              </a:rPr>
              <a:t> This situation obviously threatens the foundation of newspapers‟ economic arrangement. </a:t>
            </a:r>
          </a:p>
          <a:p>
            <a:pPr marL="0" indent="0">
              <a:buNone/>
            </a:pPr>
            <a:r>
              <a:rPr lang="en-US" sz="2100" dirty="0" smtClean="0">
                <a:solidFill>
                  <a:schemeClr val="tx2"/>
                </a:solidFill>
                <a:latin typeface="Arial" panose="020B0604020202020204" pitchFamily="34" charset="0"/>
                <a:cs typeface="Arial" panose="020B0604020202020204" pitchFamily="34" charset="0"/>
              </a:rPr>
              <a:t>Before addressing the economic problem at the heart of the crisis for today's newspapers, </a:t>
            </a:r>
            <a:r>
              <a:rPr lang="en-US" sz="2100" b="1" dirty="0" smtClean="0">
                <a:solidFill>
                  <a:srgbClr val="FF0000"/>
                </a:solidFill>
                <a:latin typeface="Arial" panose="020B0604020202020204" pitchFamily="34" charset="0"/>
                <a:cs typeface="Arial" panose="020B0604020202020204" pitchFamily="34" charset="0"/>
              </a:rPr>
              <a:t>it is important examine the technological changes </a:t>
            </a:r>
            <a:r>
              <a:rPr lang="en-US" sz="2100" dirty="0" smtClean="0">
                <a:solidFill>
                  <a:schemeClr val="tx2"/>
                </a:solidFill>
                <a:latin typeface="Arial" panose="020B0604020202020204" pitchFamily="34" charset="0"/>
                <a:cs typeface="Arial" panose="020B0604020202020204" pitchFamily="34" charset="0"/>
              </a:rPr>
              <a:t>that have brought about the new media revolution and the resulting crisis in journalism. </a:t>
            </a:r>
          </a:p>
          <a:p>
            <a:pPr marL="0" indent="0">
              <a:buNone/>
            </a:pPr>
            <a:r>
              <a:rPr lang="en-US" sz="2100" b="1" dirty="0" smtClean="0">
                <a:solidFill>
                  <a:srgbClr val="FF0000"/>
                </a:solidFill>
                <a:latin typeface="Arial" panose="020B0604020202020204" pitchFamily="34" charset="0"/>
                <a:cs typeface="Arial" panose="020B0604020202020204" pitchFamily="34" charset="0"/>
              </a:rPr>
              <a:t>The rapid expansion of Internet-based news has opened many new opportunities for print journalists in spite of the problems it has also created.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1066800"/>
            <a:ext cx="671513" cy="238125"/>
          </a:xfrm>
          <a:prstGeom prst="rect">
            <a:avLst/>
          </a:prstGeom>
        </p:spPr>
      </p:pic>
    </p:spTree>
    <p:extLst>
      <p:ext uri="{BB962C8B-B14F-4D97-AF65-F5344CB8AC3E}">
        <p14:creationId xmlns:p14="http://schemas.microsoft.com/office/powerpoint/2010/main" val="401810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4800" b="1" dirty="0" smtClean="0"/>
              <a:t>Foundation of Print </a:t>
            </a:r>
            <a:r>
              <a:rPr lang="en-US" sz="4800" b="1" dirty="0"/>
              <a:t>J</a:t>
            </a:r>
            <a:r>
              <a:rPr lang="en-US" sz="4800" b="1" dirty="0" smtClean="0"/>
              <a:t>ournalism</a:t>
            </a:r>
            <a:endParaRPr lang="en-US" sz="4800" b="1" dirty="0"/>
          </a:p>
        </p:txBody>
      </p:sp>
      <p:sp>
        <p:nvSpPr>
          <p:cNvPr id="3" name="Content Placeholder 2"/>
          <p:cNvSpPr>
            <a:spLocks noGrp="1"/>
          </p:cNvSpPr>
          <p:nvPr>
            <p:ph idx="1"/>
          </p:nvPr>
        </p:nvSpPr>
        <p:spPr>
          <a:xfrm>
            <a:off x="10886" y="1524000"/>
            <a:ext cx="9133114" cy="5791200"/>
          </a:xfrm>
        </p:spPr>
        <p:txBody>
          <a:bodyPr>
            <a:noAutofit/>
          </a:bodyPr>
          <a:lstStyle/>
          <a:p>
            <a:pPr marL="0" indent="0">
              <a:buNone/>
            </a:pPr>
            <a:r>
              <a:rPr lang="en-US" sz="2100" dirty="0" smtClean="0">
                <a:solidFill>
                  <a:schemeClr val="tx2"/>
                </a:solidFill>
                <a:latin typeface="Arial" panose="020B0604020202020204" pitchFamily="34" charset="0"/>
                <a:cs typeface="Arial" panose="020B0604020202020204" pitchFamily="34" charset="0"/>
              </a:rPr>
              <a:t>If newspapers and other print publications are to survive and prosper in the new-media world, print journalists must first recognize that </a:t>
            </a:r>
            <a:r>
              <a:rPr lang="en-US" sz="2100" b="1" dirty="0" smtClean="0">
                <a:solidFill>
                  <a:srgbClr val="FF0000"/>
                </a:solidFill>
                <a:latin typeface="Arial" panose="020B0604020202020204" pitchFamily="34" charset="0"/>
                <a:cs typeface="Arial" panose="020B0604020202020204" pitchFamily="34" charset="0"/>
              </a:rPr>
              <a:t>electronic media is primarily an opportunity for their profession, not a threat to it. </a:t>
            </a:r>
            <a:endParaRPr lang="en-US" sz="2100" dirty="0" smtClean="0">
              <a:solidFill>
                <a:srgbClr val="FF0000"/>
              </a:solidFill>
              <a:latin typeface="Arial" panose="020B0604020202020204" pitchFamily="34" charset="0"/>
              <a:cs typeface="Arial" panose="020B0604020202020204" pitchFamily="34" charset="0"/>
            </a:endParaRPr>
          </a:p>
          <a:p>
            <a:pPr marL="0" indent="0">
              <a:buNone/>
            </a:pPr>
            <a:r>
              <a:rPr lang="en-US" sz="2100" dirty="0" smtClean="0">
                <a:solidFill>
                  <a:schemeClr val="tx2"/>
                </a:solidFill>
                <a:latin typeface="Arial" panose="020B0604020202020204" pitchFamily="34" charset="0"/>
                <a:cs typeface="Arial" panose="020B0604020202020204" pitchFamily="34" charset="0"/>
              </a:rPr>
              <a:t>If newspapers take advantage of the powers that electronic media affords—as many are currently </a:t>
            </a:r>
            <a:r>
              <a:rPr lang="en-US" sz="2100" b="1" dirty="0" smtClean="0">
                <a:solidFill>
                  <a:srgbClr val="FF0000"/>
                </a:solidFill>
                <a:latin typeface="Arial" panose="020B0604020202020204" pitchFamily="34" charset="0"/>
                <a:cs typeface="Arial" panose="020B0604020202020204" pitchFamily="34" charset="0"/>
              </a:rPr>
              <a:t>doing—they will be even better equipped to deliver news to their readers</a:t>
            </a:r>
            <a:r>
              <a:rPr lang="en-US" sz="2100" dirty="0" smtClean="0">
                <a:solidFill>
                  <a:srgbClr val="FF0000"/>
                </a:solidFill>
                <a:latin typeface="Arial" panose="020B0604020202020204" pitchFamily="34" charset="0"/>
                <a:cs typeface="Arial" panose="020B0604020202020204" pitchFamily="34" charset="0"/>
              </a:rPr>
              <a:t> </a:t>
            </a:r>
            <a:r>
              <a:rPr lang="en-US" sz="2100" dirty="0" smtClean="0">
                <a:solidFill>
                  <a:schemeClr val="tx2"/>
                </a:solidFill>
                <a:latin typeface="Arial" panose="020B0604020202020204" pitchFamily="34" charset="0"/>
                <a:cs typeface="Arial" panose="020B0604020202020204" pitchFamily="34" charset="0"/>
              </a:rPr>
              <a:t>than they were when they were solely limited to traditional print on paper. </a:t>
            </a:r>
          </a:p>
          <a:p>
            <a:pPr marL="0" indent="0">
              <a:buNone/>
            </a:pPr>
            <a:r>
              <a:rPr lang="en-US" sz="2100" dirty="0" smtClean="0">
                <a:solidFill>
                  <a:schemeClr val="tx2"/>
                </a:solidFill>
                <a:latin typeface="Arial" panose="020B0604020202020204" pitchFamily="34" charset="0"/>
                <a:cs typeface="Arial" panose="020B0604020202020204" pitchFamily="34" charset="0"/>
              </a:rPr>
              <a:t>The new-media landscape of the twenty-first century creates new ways of thinking about content.</a:t>
            </a:r>
            <a:endParaRPr lang="en-US" sz="2100" dirty="0">
              <a:solidFill>
                <a:schemeClr val="tx2"/>
              </a:solidFill>
              <a:latin typeface="Arial" panose="020B0604020202020204" pitchFamily="34" charset="0"/>
              <a:cs typeface="Arial" panose="020B0604020202020204" pitchFamily="34" charset="0"/>
            </a:endParaRPr>
          </a:p>
          <a:p>
            <a:pPr marL="0" indent="0">
              <a:buNone/>
            </a:pPr>
            <a:r>
              <a:rPr lang="en-US" sz="2100" b="1" dirty="0" smtClean="0">
                <a:solidFill>
                  <a:srgbClr val="FF0000"/>
                </a:solidFill>
                <a:latin typeface="Arial" panose="020B0604020202020204" pitchFamily="34" charset="0"/>
                <a:cs typeface="Arial" panose="020B0604020202020204" pitchFamily="34" charset="0"/>
              </a:rPr>
              <a:t>Consumers </a:t>
            </a:r>
            <a:r>
              <a:rPr lang="en-US" sz="2100" b="1" dirty="0" smtClean="0">
                <a:solidFill>
                  <a:srgbClr val="FF0000"/>
                </a:solidFill>
                <a:latin typeface="Arial" panose="020B0604020202020204" pitchFamily="34" charset="0"/>
                <a:cs typeface="Arial" panose="020B0604020202020204" pitchFamily="34" charset="0"/>
              </a:rPr>
              <a:t>are no longer a passive audience; they demand more flexibility to choose the content they want to read as well as a more intimate experience from the news material they select</a:t>
            </a:r>
            <a:r>
              <a:rPr lang="en-US" sz="2100" dirty="0" smtClean="0">
                <a:solidFill>
                  <a:srgbClr val="FF0000"/>
                </a:solidFill>
                <a:latin typeface="Arial" panose="020B0604020202020204" pitchFamily="34" charset="0"/>
                <a:cs typeface="Arial" panose="020B0604020202020204" pitchFamily="34" charset="0"/>
              </a:rPr>
              <a:t>. </a:t>
            </a:r>
            <a:r>
              <a:rPr lang="en-US" sz="2100" dirty="0" smtClean="0">
                <a:solidFill>
                  <a:schemeClr val="tx2"/>
                </a:solidFill>
                <a:latin typeface="Arial" panose="020B0604020202020204" pitchFamily="34" charset="0"/>
                <a:cs typeface="Arial" panose="020B0604020202020204" pitchFamily="34" charset="0"/>
              </a:rPr>
              <a:t>  Online newspapers can respond to this demand with interactive content to allow more flexible choice of content by readers, but the ones that can afford to introduce a large amount of interactivity tend to be in larger markets. </a:t>
            </a:r>
            <a:endParaRPr lang="en-US" sz="2100"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1" y="1066800"/>
            <a:ext cx="671513" cy="238125"/>
          </a:xfrm>
          <a:prstGeom prst="rect">
            <a:avLst/>
          </a:prstGeom>
        </p:spPr>
      </p:pic>
    </p:spTree>
    <p:extLst>
      <p:ext uri="{BB962C8B-B14F-4D97-AF65-F5344CB8AC3E}">
        <p14:creationId xmlns:p14="http://schemas.microsoft.com/office/powerpoint/2010/main" val="81923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295400"/>
          </a:xfrm>
        </p:spPr>
        <p:txBody>
          <a:bodyPr>
            <a:noAutofit/>
          </a:bodyPr>
          <a:lstStyle/>
          <a:p>
            <a:r>
              <a:rPr lang="en-US" sz="4800" b="1" dirty="0" smtClean="0"/>
              <a:t>Print journalism, whether in paper form or electronic form</a:t>
            </a:r>
            <a:endParaRPr lang="en-US" sz="4800" b="1" dirty="0"/>
          </a:p>
        </p:txBody>
      </p:sp>
      <p:sp>
        <p:nvSpPr>
          <p:cNvPr id="3" name="Content Placeholder 2"/>
          <p:cNvSpPr>
            <a:spLocks noGrp="1"/>
          </p:cNvSpPr>
          <p:nvPr>
            <p:ph idx="1"/>
          </p:nvPr>
        </p:nvSpPr>
        <p:spPr>
          <a:xfrm>
            <a:off x="152400" y="1600200"/>
            <a:ext cx="8686800" cy="5562600"/>
          </a:xfrm>
        </p:spPr>
        <p:txBody>
          <a:bodyPr>
            <a:normAutofit/>
          </a:bodyPr>
          <a:lstStyle/>
          <a:p>
            <a:pPr marL="0" indent="0">
              <a:buNone/>
            </a:pPr>
            <a:r>
              <a:rPr lang="en-US" dirty="0" smtClean="0">
                <a:solidFill>
                  <a:schemeClr val="tx2"/>
                </a:solidFill>
                <a:latin typeface="Arial" panose="020B0604020202020204" pitchFamily="34" charset="0"/>
                <a:cs typeface="Arial" panose="020B0604020202020204" pitchFamily="34" charset="0"/>
              </a:rPr>
              <a:t>Print journalism, whether in </a:t>
            </a:r>
            <a:r>
              <a:rPr lang="en-US" b="1" dirty="0" smtClean="0">
                <a:solidFill>
                  <a:schemeClr val="tx2"/>
                </a:solidFill>
                <a:latin typeface="Arial" panose="020B0604020202020204" pitchFamily="34" charset="0"/>
                <a:cs typeface="Arial" panose="020B0604020202020204" pitchFamily="34" charset="0"/>
              </a:rPr>
              <a:t>paper form or electronic form</a:t>
            </a:r>
            <a:r>
              <a:rPr lang="en-US" dirty="0" smtClean="0">
                <a:solidFill>
                  <a:schemeClr val="tx2"/>
                </a:solidFill>
                <a:latin typeface="Arial" panose="020B0604020202020204" pitchFamily="34" charset="0"/>
                <a:cs typeface="Arial" panose="020B0604020202020204" pitchFamily="34" charset="0"/>
              </a:rPr>
              <a:t>, is </a:t>
            </a:r>
            <a:r>
              <a:rPr lang="en-US" b="1" dirty="0" smtClean="0">
                <a:solidFill>
                  <a:srgbClr val="FF0000"/>
                </a:solidFill>
                <a:latin typeface="Arial" panose="020B0604020202020204" pitchFamily="34" charset="0"/>
                <a:cs typeface="Arial" panose="020B0604020202020204" pitchFamily="34" charset="0"/>
              </a:rPr>
              <a:t>primarily concerned with serving </a:t>
            </a:r>
            <a:r>
              <a:rPr lang="en-US" b="1" dirty="0" smtClean="0">
                <a:solidFill>
                  <a:srgbClr val="FF0000"/>
                </a:solidFill>
                <a:latin typeface="Arial" panose="020B0604020202020204" pitchFamily="34" charset="0"/>
                <a:cs typeface="Arial" panose="020B0604020202020204" pitchFamily="34" charset="0"/>
              </a:rPr>
              <a:t>readers’ </a:t>
            </a:r>
            <a:r>
              <a:rPr lang="en-US" b="1" dirty="0" smtClean="0">
                <a:solidFill>
                  <a:srgbClr val="FF0000"/>
                </a:solidFill>
                <a:latin typeface="Arial" panose="020B0604020202020204" pitchFamily="34" charset="0"/>
                <a:cs typeface="Arial" panose="020B0604020202020204" pitchFamily="34" charset="0"/>
              </a:rPr>
              <a:t>needs and interests </a:t>
            </a:r>
            <a:r>
              <a:rPr lang="en-US" dirty="0" smtClean="0">
                <a:solidFill>
                  <a:schemeClr val="tx2"/>
                </a:solidFill>
                <a:latin typeface="Arial" panose="020B0604020202020204" pitchFamily="34" charset="0"/>
                <a:cs typeface="Arial" panose="020B0604020202020204" pitchFamily="34" charset="0"/>
              </a:rPr>
              <a:t>in the context of current events and current information.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Far </a:t>
            </a:r>
            <a:r>
              <a:rPr lang="en-US" dirty="0" smtClean="0">
                <a:solidFill>
                  <a:schemeClr val="tx2"/>
                </a:solidFill>
                <a:latin typeface="Arial" panose="020B0604020202020204" pitchFamily="34" charset="0"/>
                <a:cs typeface="Arial" panose="020B0604020202020204" pitchFamily="34" charset="0"/>
              </a:rPr>
              <a:t>from being a problem, the Internet is largely an ideal invention for print publications to dramatically increase their reach among readers and to spread their knowledge far beyond what was ever before possible. </a:t>
            </a:r>
          </a:p>
          <a:p>
            <a:pPr marL="0" indent="0">
              <a:buNone/>
            </a:pPr>
            <a:r>
              <a:rPr lang="en-US" b="1" dirty="0" smtClean="0">
                <a:solidFill>
                  <a:srgbClr val="FF0000"/>
                </a:solidFill>
                <a:latin typeface="Arial" panose="020B0604020202020204" pitchFamily="34" charset="0"/>
                <a:cs typeface="Arial" panose="020B0604020202020204" pitchFamily="34" charset="0"/>
              </a:rPr>
              <a:t>Newspapers and other periodicals are in the process of experimenting with new ways to use online technologies to serve their readers and to attract more. </a:t>
            </a:r>
          </a:p>
          <a:p>
            <a:pPr marL="0" indent="0">
              <a:buNone/>
            </a:pPr>
            <a:endParaRPr lang="en-US"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13486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295400"/>
          </a:xfrm>
        </p:spPr>
        <p:txBody>
          <a:bodyPr>
            <a:noAutofit/>
          </a:bodyPr>
          <a:lstStyle/>
          <a:p>
            <a:r>
              <a:rPr lang="en-US" sz="4800" b="1" dirty="0" smtClean="0"/>
              <a:t>Print journalism, whether in paper form or electronic form</a:t>
            </a:r>
            <a:endParaRPr lang="en-US" sz="4800" b="1" dirty="0"/>
          </a:p>
        </p:txBody>
      </p:sp>
      <p:sp>
        <p:nvSpPr>
          <p:cNvPr id="3" name="Content Placeholder 2"/>
          <p:cNvSpPr>
            <a:spLocks noGrp="1"/>
          </p:cNvSpPr>
          <p:nvPr>
            <p:ph idx="1"/>
          </p:nvPr>
        </p:nvSpPr>
        <p:spPr>
          <a:xfrm>
            <a:off x="152400" y="1600200"/>
            <a:ext cx="8686800" cy="5562600"/>
          </a:xfrm>
        </p:spPr>
        <p:txBody>
          <a:bodyPr>
            <a:normAutofit/>
          </a:bodyPr>
          <a:lstStyle/>
          <a:p>
            <a:pPr marL="0" indent="0">
              <a:buNone/>
            </a:pPr>
            <a:r>
              <a:rPr lang="en-US" dirty="0" smtClean="0">
                <a:solidFill>
                  <a:schemeClr val="tx2"/>
                </a:solidFill>
                <a:latin typeface="Arial" panose="020B0604020202020204" pitchFamily="34" charset="0"/>
                <a:cs typeface="Arial" panose="020B0604020202020204" pitchFamily="34" charset="0"/>
              </a:rPr>
              <a:t>They </a:t>
            </a:r>
            <a:r>
              <a:rPr lang="en-US" dirty="0" smtClean="0">
                <a:solidFill>
                  <a:schemeClr val="tx2"/>
                </a:solidFill>
                <a:latin typeface="Arial" panose="020B0604020202020204" pitchFamily="34" charset="0"/>
                <a:cs typeface="Arial" panose="020B0604020202020204" pitchFamily="34" charset="0"/>
              </a:rPr>
              <a:t>must continue to do so if they are to remain relevant</a:t>
            </a:r>
            <a:r>
              <a:rPr lang="en-US" dirty="0" smtClean="0">
                <a:solidFill>
                  <a:schemeClr val="tx2"/>
                </a:solidFill>
                <a:latin typeface="Arial" panose="020B0604020202020204" pitchFamily="34" charset="0"/>
                <a:cs typeface="Arial" panose="020B0604020202020204" pitchFamily="34" charset="0"/>
              </a:rPr>
              <a:t>.</a:t>
            </a:r>
          </a:p>
          <a:p>
            <a:pPr marL="0" indent="0">
              <a:buNone/>
            </a:pPr>
            <a:r>
              <a:rPr lang="en-US" b="1" dirty="0" smtClean="0">
                <a:solidFill>
                  <a:srgbClr val="FF0000"/>
                </a:solidFill>
                <a:latin typeface="Arial" panose="020B0604020202020204" pitchFamily="34" charset="0"/>
                <a:cs typeface="Arial" panose="020B0604020202020204" pitchFamily="34" charset="0"/>
              </a:rPr>
              <a:t>News </a:t>
            </a:r>
            <a:r>
              <a:rPr lang="en-US" b="1" dirty="0" smtClean="0">
                <a:solidFill>
                  <a:srgbClr val="FF0000"/>
                </a:solidFill>
                <a:latin typeface="Arial" panose="020B0604020202020204" pitchFamily="34" charset="0"/>
                <a:cs typeface="Arial" panose="020B0604020202020204" pitchFamily="34" charset="0"/>
              </a:rPr>
              <a:t>blogs and other Internet resources </a:t>
            </a:r>
            <a:r>
              <a:rPr lang="en-US" dirty="0" smtClean="0">
                <a:solidFill>
                  <a:schemeClr val="tx2"/>
                </a:solidFill>
                <a:latin typeface="Arial" panose="020B0604020202020204" pitchFamily="34" charset="0"/>
                <a:cs typeface="Arial" panose="020B0604020202020204" pitchFamily="34" charset="0"/>
              </a:rPr>
              <a:t>are giving traditional news sources strong competition because of their </a:t>
            </a:r>
            <a:r>
              <a:rPr lang="en-US" b="1" dirty="0" smtClean="0">
                <a:solidFill>
                  <a:schemeClr val="tx2"/>
                </a:solidFill>
                <a:latin typeface="Arial" panose="020B0604020202020204" pitchFamily="34" charset="0"/>
                <a:cs typeface="Arial" panose="020B0604020202020204" pitchFamily="34" charset="0"/>
              </a:rPr>
              <a:t>advantages—the ability to rapidly update themselves and report the latest news, the convenience of being available to readers at the click of a mouse, and the fact that readers can use the Internet to search for news on the topics in which they have the most interest. </a:t>
            </a:r>
            <a:endParaRPr lang="en-US" b="1" dirty="0" smtClean="0">
              <a:solidFill>
                <a:schemeClr val="tx2"/>
              </a:solidFill>
              <a:latin typeface="Arial" panose="020B0604020202020204" pitchFamily="34" charset="0"/>
              <a:cs typeface="Arial" panose="020B0604020202020204" pitchFamily="34" charset="0"/>
            </a:endParaRPr>
          </a:p>
          <a:p>
            <a:pPr marL="0" indent="0">
              <a:buNone/>
            </a:pPr>
            <a:r>
              <a:rPr lang="en-US" b="1" dirty="0" smtClean="0">
                <a:solidFill>
                  <a:srgbClr val="FF0000"/>
                </a:solidFill>
                <a:latin typeface="Arial" panose="020B0604020202020204" pitchFamily="34" charset="0"/>
                <a:cs typeface="Arial" panose="020B0604020202020204" pitchFamily="34" charset="0"/>
              </a:rPr>
              <a:t>There </a:t>
            </a:r>
            <a:r>
              <a:rPr lang="en-US" b="1" dirty="0" smtClean="0">
                <a:solidFill>
                  <a:srgbClr val="FF0000"/>
                </a:solidFill>
                <a:latin typeface="Arial" panose="020B0604020202020204" pitchFamily="34" charset="0"/>
                <a:cs typeface="Arial" panose="020B0604020202020204" pitchFamily="34" charset="0"/>
              </a:rPr>
              <a:t>are many Internet applications that newspapers can use to augment their power to inform readers, and they should take advantage of them. </a:t>
            </a:r>
            <a:endParaRPr lang="en-US"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205561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5134"/>
            <a:ext cx="7867650" cy="887866"/>
          </a:xfrm>
        </p:spPr>
        <p:txBody>
          <a:bodyPr>
            <a:normAutofit/>
          </a:bodyPr>
          <a:lstStyle/>
          <a:p>
            <a:r>
              <a:rPr lang="en-US" sz="4800" b="1" dirty="0" smtClean="0"/>
              <a:t>New Technologies</a:t>
            </a:r>
            <a:endParaRPr lang="en-US" sz="4800" b="1" dirty="0"/>
          </a:p>
        </p:txBody>
      </p:sp>
      <p:sp>
        <p:nvSpPr>
          <p:cNvPr id="3" name="Content Placeholder 2"/>
          <p:cNvSpPr>
            <a:spLocks noGrp="1"/>
          </p:cNvSpPr>
          <p:nvPr>
            <p:ph idx="1"/>
          </p:nvPr>
        </p:nvSpPr>
        <p:spPr>
          <a:xfrm>
            <a:off x="76200" y="1600200"/>
            <a:ext cx="9067800" cy="5105400"/>
          </a:xfrm>
        </p:spPr>
        <p:txBody>
          <a:bodyPr>
            <a:normAutofit/>
          </a:bodyPr>
          <a:lstStyle/>
          <a:p>
            <a:pPr marL="0" indent="0">
              <a:buNone/>
            </a:pPr>
            <a:r>
              <a:rPr lang="en-US" dirty="0" smtClean="0">
                <a:solidFill>
                  <a:schemeClr val="tx2"/>
                </a:solidFill>
                <a:latin typeface="Arial" panose="020B0604020202020204" pitchFamily="34" charset="0"/>
                <a:cs typeface="Arial" panose="020B0604020202020204" pitchFamily="34" charset="0"/>
              </a:rPr>
              <a:t>After all, </a:t>
            </a:r>
            <a:r>
              <a:rPr lang="en-US" b="1" dirty="0" smtClean="0">
                <a:solidFill>
                  <a:srgbClr val="FF0000"/>
                </a:solidFill>
                <a:latin typeface="Arial" panose="020B0604020202020204" pitchFamily="34" charset="0"/>
                <a:cs typeface="Arial" panose="020B0604020202020204" pitchFamily="34" charset="0"/>
              </a:rPr>
              <a:t>new technologies have constantly enhanced the power of printed media </a:t>
            </a:r>
            <a:r>
              <a:rPr lang="en-US" dirty="0" smtClean="0">
                <a:solidFill>
                  <a:schemeClr val="tx2"/>
                </a:solidFill>
                <a:latin typeface="Arial" panose="020B0604020202020204" pitchFamily="34" charset="0"/>
                <a:cs typeface="Arial" panose="020B0604020202020204" pitchFamily="34" charset="0"/>
              </a:rPr>
              <a:t>throughout history. </a:t>
            </a:r>
          </a:p>
          <a:p>
            <a:pPr marL="0" indent="0">
              <a:buNone/>
            </a:pPr>
            <a:r>
              <a:rPr lang="en-US" dirty="0" smtClean="0">
                <a:solidFill>
                  <a:schemeClr val="tx2"/>
                </a:solidFill>
                <a:latin typeface="Arial" panose="020B0604020202020204" pitchFamily="34" charset="0"/>
                <a:cs typeface="Arial" panose="020B0604020202020204" pitchFamily="34" charset="0"/>
              </a:rPr>
              <a:t>At this time, I am inclined to believe, based on descriptions of proposals from journalism experts, that </a:t>
            </a:r>
            <a:r>
              <a:rPr lang="en-US" b="1" dirty="0" smtClean="0">
                <a:solidFill>
                  <a:srgbClr val="FF0000"/>
                </a:solidFill>
                <a:latin typeface="Arial" panose="020B0604020202020204" pitchFamily="34" charset="0"/>
                <a:cs typeface="Arial" panose="020B0604020202020204" pitchFamily="34" charset="0"/>
              </a:rPr>
              <a:t>a newspaper business model combining online advertising and paid content is most likely to generate more revenue for newspapers </a:t>
            </a:r>
            <a:r>
              <a:rPr lang="en-US" dirty="0" smtClean="0">
                <a:solidFill>
                  <a:schemeClr val="tx2"/>
                </a:solidFill>
                <a:latin typeface="Arial" panose="020B0604020202020204" pitchFamily="34" charset="0"/>
                <a:cs typeface="Arial" panose="020B0604020202020204" pitchFamily="34" charset="0"/>
              </a:rPr>
              <a:t>and allow them to prosper over the long term. </a:t>
            </a:r>
          </a:p>
          <a:p>
            <a:pPr marL="0" indent="0">
              <a:buNone/>
            </a:pPr>
            <a:r>
              <a:rPr lang="en-US" b="1" dirty="0" smtClean="0">
                <a:solidFill>
                  <a:schemeClr val="tx2"/>
                </a:solidFill>
                <a:latin typeface="Arial" panose="020B0604020202020204" pitchFamily="34" charset="0"/>
                <a:cs typeface="Arial" panose="020B0604020202020204" pitchFamily="34" charset="0"/>
              </a:rPr>
              <a:t>Examples</a:t>
            </a:r>
            <a:r>
              <a:rPr lang="en-US" dirty="0" smtClean="0">
                <a:solidFill>
                  <a:schemeClr val="tx2"/>
                </a:solidFill>
                <a:latin typeface="Arial" panose="020B0604020202020204" pitchFamily="34" charset="0"/>
                <a:cs typeface="Arial" panose="020B0604020202020204" pitchFamily="34" charset="0"/>
              </a:rPr>
              <a:t> of what is currently being done in print media to boost finances from paid content and online ads. </a:t>
            </a:r>
          </a:p>
          <a:p>
            <a:pPr marL="0" indent="0">
              <a:buNone/>
            </a:pPr>
            <a:r>
              <a:rPr lang="en-US" dirty="0" smtClean="0">
                <a:solidFill>
                  <a:schemeClr val="tx2"/>
                </a:solidFill>
                <a:latin typeface="Arial" panose="020B0604020202020204" pitchFamily="34" charset="0"/>
                <a:cs typeface="Arial" panose="020B0604020202020204" pitchFamily="34" charset="0"/>
              </a:rPr>
              <a:t>Although this strategy seems to be the most promising so far, I will be examining many different proposed strategies and methods by which newspapers may improve economically. </a:t>
            </a:r>
            <a:endParaRPr lang="en-US"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172684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639762"/>
          </a:xfrm>
        </p:spPr>
        <p:txBody>
          <a:bodyPr>
            <a:noAutofit/>
          </a:bodyPr>
          <a:lstStyle/>
          <a:p>
            <a:r>
              <a:rPr lang="en-US" sz="4800" b="1" dirty="0" smtClean="0"/>
              <a:t>All of the Fundamental </a:t>
            </a:r>
            <a:r>
              <a:rPr lang="en-US" sz="4800" b="1" dirty="0"/>
              <a:t>C</a:t>
            </a:r>
            <a:r>
              <a:rPr lang="en-US" sz="4800" b="1" dirty="0" smtClean="0"/>
              <a:t>omponents</a:t>
            </a:r>
            <a:endParaRPr lang="en-US" sz="4800" b="1" dirty="0"/>
          </a:p>
        </p:txBody>
      </p:sp>
      <p:sp>
        <p:nvSpPr>
          <p:cNvPr id="3" name="Content Placeholder 2"/>
          <p:cNvSpPr>
            <a:spLocks noGrp="1"/>
          </p:cNvSpPr>
          <p:nvPr>
            <p:ph idx="1"/>
          </p:nvPr>
        </p:nvSpPr>
        <p:spPr>
          <a:xfrm>
            <a:off x="152399" y="1600200"/>
            <a:ext cx="8848725" cy="5029200"/>
          </a:xfrm>
        </p:spPr>
        <p:txBody>
          <a:bodyPr>
            <a:noAutofit/>
          </a:bodyPr>
          <a:lstStyle/>
          <a:p>
            <a:pPr marL="0" indent="0">
              <a:buNone/>
            </a:pPr>
            <a:r>
              <a:rPr lang="en-US" sz="2800" b="1" dirty="0" smtClean="0">
                <a:solidFill>
                  <a:srgbClr val="FF0000"/>
                </a:solidFill>
                <a:latin typeface="Arial" panose="020B0604020202020204" pitchFamily="34" charset="0"/>
                <a:cs typeface="Arial" panose="020B0604020202020204" pitchFamily="34" charset="0"/>
              </a:rPr>
              <a:t>All of the fundamental components—content, technology and revenue</a:t>
            </a:r>
            <a:r>
              <a:rPr lang="en-US" sz="2800" dirty="0" smtClean="0">
                <a:solidFill>
                  <a:schemeClr val="tx2"/>
                </a:solidFill>
                <a:latin typeface="Arial" panose="020B0604020202020204" pitchFamily="34" charset="0"/>
                <a:cs typeface="Arial" panose="020B0604020202020204" pitchFamily="34" charset="0"/>
              </a:rPr>
              <a:t>—can be successfully enhanced to make newspapers more profitable and better serve their readers in the twenty-first century. </a:t>
            </a:r>
          </a:p>
          <a:p>
            <a:pPr marL="0" indent="0">
              <a:buNone/>
            </a:pPr>
            <a:r>
              <a:rPr lang="en-US" sz="2800" dirty="0" smtClean="0">
                <a:solidFill>
                  <a:schemeClr val="tx2"/>
                </a:solidFill>
                <a:latin typeface="Arial" panose="020B0604020202020204" pitchFamily="34" charset="0"/>
                <a:cs typeface="Arial" panose="020B0604020202020204" pitchFamily="34" charset="0"/>
              </a:rPr>
              <a:t>By doing so, newspapers can pave the way for a future in which they </a:t>
            </a:r>
            <a:r>
              <a:rPr lang="en-US" sz="2800" b="1" dirty="0" smtClean="0">
                <a:solidFill>
                  <a:srgbClr val="FF0000"/>
                </a:solidFill>
                <a:latin typeface="Arial" panose="020B0604020202020204" pitchFamily="34" charset="0"/>
                <a:cs typeface="Arial" panose="020B0604020202020204" pitchFamily="34" charset="0"/>
              </a:rPr>
              <a:t>play a more potent role than ever in disseminating information to the reading public. </a:t>
            </a:r>
          </a:p>
          <a:p>
            <a:pPr marL="0" indent="0">
              <a:buNone/>
            </a:pPr>
            <a:r>
              <a:rPr lang="en-US" sz="2800" b="1" dirty="0" smtClean="0">
                <a:solidFill>
                  <a:srgbClr val="FF0000"/>
                </a:solidFill>
                <a:latin typeface="Arial" panose="020B0604020202020204" pitchFamily="34" charset="0"/>
                <a:cs typeface="Arial" panose="020B0604020202020204" pitchFamily="34" charset="0"/>
              </a:rPr>
              <a:t>First</a:t>
            </a:r>
            <a:r>
              <a:rPr lang="en-US" sz="2800" dirty="0" smtClean="0">
                <a:solidFill>
                  <a:schemeClr val="tx2"/>
                </a:solidFill>
                <a:latin typeface="Arial" panose="020B0604020202020204" pitchFamily="34" charset="0"/>
                <a:cs typeface="Arial" panose="020B0604020202020204" pitchFamily="34" charset="0"/>
              </a:rPr>
              <a:t>, however, </a:t>
            </a:r>
            <a:r>
              <a:rPr lang="en-US" sz="2800" b="1" dirty="0" smtClean="0">
                <a:solidFill>
                  <a:srgbClr val="FF0000"/>
                </a:solidFill>
                <a:latin typeface="Arial" panose="020B0604020202020204" pitchFamily="34" charset="0"/>
                <a:cs typeface="Arial" panose="020B0604020202020204" pitchFamily="34" charset="0"/>
              </a:rPr>
              <a:t>they must survive their current travails, and only those newspapers that use the best of both print and electronic media in a marketable way will survive in the near future.</a:t>
            </a:r>
            <a:endParaRPr lang="en-US" sz="28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402777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884238"/>
          </a:xfrm>
        </p:spPr>
        <p:txBody>
          <a:bodyPr>
            <a:normAutofit/>
          </a:bodyPr>
          <a:lstStyle/>
          <a:p>
            <a:r>
              <a:rPr lang="en-US" sz="4800" b="1" dirty="0" smtClean="0"/>
              <a:t>Current Problems</a:t>
            </a:r>
            <a:endParaRPr lang="en-US" sz="4800" b="1" dirty="0"/>
          </a:p>
        </p:txBody>
      </p:sp>
      <p:sp>
        <p:nvSpPr>
          <p:cNvPr id="3" name="Content Placeholder 2"/>
          <p:cNvSpPr>
            <a:spLocks noGrp="1"/>
          </p:cNvSpPr>
          <p:nvPr>
            <p:ph idx="1"/>
          </p:nvPr>
        </p:nvSpPr>
        <p:spPr>
          <a:xfrm>
            <a:off x="76200" y="1524000"/>
            <a:ext cx="9067800" cy="5791200"/>
          </a:xfrm>
        </p:spPr>
        <p:txBody>
          <a:bodyPr>
            <a:normAutofit/>
          </a:bodyPr>
          <a:lstStyle/>
          <a:p>
            <a:pPr marL="0" indent="0">
              <a:buNone/>
            </a:pPr>
            <a:r>
              <a:rPr lang="en-US" dirty="0" smtClean="0">
                <a:solidFill>
                  <a:schemeClr val="tx2"/>
                </a:solidFill>
                <a:latin typeface="Arial" panose="020B0604020202020204" pitchFamily="34" charset="0"/>
                <a:cs typeface="Arial" panose="020B0604020202020204" pitchFamily="34" charset="0"/>
              </a:rPr>
              <a:t>Newspapers and magazines have traditionally generated revenue from </a:t>
            </a:r>
            <a:r>
              <a:rPr lang="en-US" b="1" dirty="0" smtClean="0">
                <a:solidFill>
                  <a:srgbClr val="FF0000"/>
                </a:solidFill>
                <a:latin typeface="Arial" panose="020B0604020202020204" pitchFamily="34" charset="0"/>
                <a:cs typeface="Arial" panose="020B0604020202020204" pitchFamily="34" charset="0"/>
              </a:rPr>
              <a:t>three main sources: newsstand sales, subscriptions and advertising</a:t>
            </a:r>
            <a:r>
              <a:rPr lang="en-US" dirty="0" smtClean="0">
                <a:solidFill>
                  <a:schemeClr val="tx2"/>
                </a:solidFill>
                <a:latin typeface="Arial" panose="020B0604020202020204" pitchFamily="34" charset="0"/>
                <a:cs typeface="Arial" panose="020B0604020202020204" pitchFamily="34" charset="0"/>
              </a:rPr>
              <a:t>.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Because </a:t>
            </a:r>
            <a:r>
              <a:rPr lang="en-US" b="1" dirty="0" smtClean="0">
                <a:solidFill>
                  <a:srgbClr val="FF0000"/>
                </a:solidFill>
                <a:latin typeface="Arial" panose="020B0604020202020204" pitchFamily="34" charset="0"/>
                <a:cs typeface="Arial" panose="020B0604020202020204" pitchFamily="34" charset="0"/>
              </a:rPr>
              <a:t>so many newspapers have put their content online for free, fewer readers bother to pay to read the same content </a:t>
            </a:r>
            <a:r>
              <a:rPr lang="en-US" dirty="0" smtClean="0">
                <a:solidFill>
                  <a:schemeClr val="tx2"/>
                </a:solidFill>
                <a:latin typeface="Arial" panose="020B0604020202020204" pitchFamily="34" charset="0"/>
                <a:cs typeface="Arial" panose="020B0604020202020204" pitchFamily="34" charset="0"/>
              </a:rPr>
              <a:t>through newsstand sales or subscriptions.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b="1" dirty="0" smtClean="0">
                <a:solidFill>
                  <a:srgbClr val="FF0000"/>
                </a:solidFill>
                <a:latin typeface="Arial" panose="020B0604020202020204" pitchFamily="34" charset="0"/>
                <a:cs typeface="Arial" panose="020B0604020202020204" pitchFamily="34" charset="0"/>
              </a:rPr>
              <a:t>As </a:t>
            </a:r>
            <a:r>
              <a:rPr lang="en-US" b="1" dirty="0" smtClean="0">
                <a:solidFill>
                  <a:srgbClr val="FF0000"/>
                </a:solidFill>
                <a:latin typeface="Arial" panose="020B0604020202020204" pitchFamily="34" charset="0"/>
                <a:cs typeface="Arial" panose="020B0604020202020204" pitchFamily="34" charset="0"/>
              </a:rPr>
              <a:t>a result, newspapers have come to rely on advertising more than ever</a:t>
            </a:r>
            <a:r>
              <a:rPr lang="en-US" dirty="0" smtClean="0">
                <a:solidFill>
                  <a:srgbClr val="FF0000"/>
                </a:solidFill>
                <a:latin typeface="Arial" panose="020B0604020202020204" pitchFamily="34" charset="0"/>
                <a:cs typeface="Arial" panose="020B0604020202020204" pitchFamily="34" charset="0"/>
              </a:rPr>
              <a:t>.  </a:t>
            </a:r>
            <a:r>
              <a:rPr lang="en-US" dirty="0" smtClean="0">
                <a:solidFill>
                  <a:schemeClr val="tx2"/>
                </a:solidFill>
                <a:latin typeface="Arial" panose="020B0604020202020204" pitchFamily="34" charset="0"/>
                <a:cs typeface="Arial" panose="020B0604020202020204" pitchFamily="34" charset="0"/>
              </a:rPr>
              <a:t>As revenue from print ads declined, the newspapers turned to Web ads, and when those declined, numerous periodicals suddenly found themselves at a serious financial disadvantage</a:t>
            </a:r>
            <a:r>
              <a:rPr lang="en-US" dirty="0" smtClean="0">
                <a:solidFill>
                  <a:schemeClr val="tx2"/>
                </a:solidFill>
                <a:latin typeface="Arial" panose="020B0604020202020204" pitchFamily="34" charset="0"/>
                <a:cs typeface="Arial" panose="020B0604020202020204" pitchFamily="34" charset="0"/>
              </a:rPr>
              <a:t>.</a:t>
            </a:r>
            <a:endParaRPr lang="en-US" dirty="0" smtClean="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102093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884238"/>
          </a:xfrm>
        </p:spPr>
        <p:txBody>
          <a:bodyPr>
            <a:normAutofit/>
          </a:bodyPr>
          <a:lstStyle/>
          <a:p>
            <a:r>
              <a:rPr lang="en-US" sz="4800" b="1" dirty="0" smtClean="0"/>
              <a:t>Current Problems</a:t>
            </a:r>
            <a:endParaRPr lang="en-US" sz="4800" b="1" dirty="0"/>
          </a:p>
        </p:txBody>
      </p:sp>
      <p:sp>
        <p:nvSpPr>
          <p:cNvPr id="3" name="Content Placeholder 2"/>
          <p:cNvSpPr>
            <a:spLocks noGrp="1"/>
          </p:cNvSpPr>
          <p:nvPr>
            <p:ph idx="1"/>
          </p:nvPr>
        </p:nvSpPr>
        <p:spPr>
          <a:xfrm>
            <a:off x="76200" y="1524000"/>
            <a:ext cx="9067800" cy="5791200"/>
          </a:xfrm>
        </p:spPr>
        <p:txBody>
          <a:bodyPr>
            <a:normAutofit/>
          </a:bodyPr>
          <a:lstStyle/>
          <a:p>
            <a:pPr marL="0" indent="0">
              <a:buNone/>
            </a:pPr>
            <a:r>
              <a:rPr lang="en-US" dirty="0" smtClean="0">
                <a:solidFill>
                  <a:schemeClr val="tx2"/>
                </a:solidFill>
                <a:latin typeface="Arial" panose="020B0604020202020204" pitchFamily="34" charset="0"/>
                <a:cs typeface="Arial" panose="020B0604020202020204" pitchFamily="34" charset="0"/>
              </a:rPr>
              <a:t>Many </a:t>
            </a:r>
            <a:r>
              <a:rPr lang="en-US" dirty="0" smtClean="0">
                <a:solidFill>
                  <a:schemeClr val="tx2"/>
                </a:solidFill>
                <a:latin typeface="Arial" panose="020B0604020202020204" pitchFamily="34" charset="0"/>
                <a:cs typeface="Arial" panose="020B0604020202020204" pitchFamily="34" charset="0"/>
              </a:rPr>
              <a:t>observers say that newspapers made </a:t>
            </a:r>
            <a:r>
              <a:rPr lang="en-US" b="1" dirty="0" smtClean="0">
                <a:solidFill>
                  <a:srgbClr val="FF0000"/>
                </a:solidFill>
                <a:latin typeface="Arial" panose="020B0604020202020204" pitchFamily="34" charset="0"/>
                <a:cs typeface="Arial" panose="020B0604020202020204" pitchFamily="34" charset="0"/>
              </a:rPr>
              <a:t>business mistakes when they failed to adapt more quickly to the growth of Internet news content and when they gave away all their content online for free. </a:t>
            </a:r>
          </a:p>
          <a:p>
            <a:pPr marL="0" indent="0">
              <a:buNone/>
            </a:pPr>
            <a:r>
              <a:rPr lang="en-US" dirty="0" smtClean="0">
                <a:solidFill>
                  <a:schemeClr val="tx2"/>
                </a:solidFill>
                <a:latin typeface="Arial" panose="020B0604020202020204" pitchFamily="34" charset="0"/>
                <a:cs typeface="Arial" panose="020B0604020202020204" pitchFamily="34" charset="0"/>
              </a:rPr>
              <a:t>In addition, the decline of Web advertising as a reliable revenue source probably was due in part to the fact that more advertisers came to </a:t>
            </a:r>
            <a:r>
              <a:rPr lang="en-US" b="1" dirty="0" smtClean="0">
                <a:solidFill>
                  <a:srgbClr val="FF0000"/>
                </a:solidFill>
                <a:latin typeface="Arial" panose="020B0604020202020204" pitchFamily="34" charset="0"/>
                <a:cs typeface="Arial" panose="020B0604020202020204" pitchFamily="34" charset="0"/>
              </a:rPr>
              <a:t>see Internet news sites as less valuable vehicles for their ads. </a:t>
            </a:r>
          </a:p>
          <a:p>
            <a:pPr marL="0" indent="0">
              <a:buNone/>
            </a:pPr>
            <a:r>
              <a:rPr lang="en-US" dirty="0" smtClean="0">
                <a:solidFill>
                  <a:schemeClr val="tx2"/>
                </a:solidFill>
                <a:latin typeface="Arial" panose="020B0604020202020204" pitchFamily="34" charset="0"/>
                <a:cs typeface="Arial" panose="020B0604020202020204" pitchFamily="34" charset="0"/>
              </a:rPr>
              <a:t>This is mainly because </a:t>
            </a:r>
            <a:r>
              <a:rPr lang="en-US" b="1" dirty="0" smtClean="0">
                <a:solidFill>
                  <a:srgbClr val="FF0000"/>
                </a:solidFill>
                <a:latin typeface="Arial" panose="020B0604020202020204" pitchFamily="34" charset="0"/>
                <a:cs typeface="Arial" panose="020B0604020202020204" pitchFamily="34" charset="0"/>
              </a:rPr>
              <a:t>readers tend to spend less time on a single news site than they would in a print publicatio</a:t>
            </a:r>
            <a:r>
              <a:rPr lang="en-US" dirty="0" smtClean="0">
                <a:solidFill>
                  <a:srgbClr val="FF0000"/>
                </a:solidFill>
                <a:latin typeface="Arial" panose="020B0604020202020204" pitchFamily="34" charset="0"/>
                <a:cs typeface="Arial" panose="020B0604020202020204" pitchFamily="34" charset="0"/>
              </a:rPr>
              <a:t>n</a:t>
            </a:r>
            <a:r>
              <a:rPr lang="en-US" dirty="0" smtClean="0">
                <a:solidFill>
                  <a:schemeClr val="tx2"/>
                </a:solidFill>
                <a:latin typeface="Arial" panose="020B0604020202020204" pitchFamily="34" charset="0"/>
                <a:cs typeface="Arial" panose="020B0604020202020204" pitchFamily="34" charset="0"/>
              </a:rPr>
              <a:t>.  As a result of such economic pressures, newspapers are eliminating sections of the paper and closing bureaus across the country in an attempt to keep costs.</a:t>
            </a:r>
            <a:endParaRPr lang="en-US"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74187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FREE INFO. &amp; TIPS </a:t>
            </a:r>
            <a:endParaRPr lang="en-US" sz="5400" b="1" dirty="0"/>
          </a:p>
        </p:txBody>
      </p:sp>
      <p:sp>
        <p:nvSpPr>
          <p:cNvPr id="3" name="Content Placeholder 2"/>
          <p:cNvSpPr>
            <a:spLocks noGrp="1"/>
          </p:cNvSpPr>
          <p:nvPr>
            <p:ph idx="1"/>
          </p:nvPr>
        </p:nvSpPr>
        <p:spPr>
          <a:xfrm>
            <a:off x="0" y="1524000"/>
            <a:ext cx="9144000" cy="5257800"/>
          </a:xfrm>
        </p:spPr>
        <p:txBody>
          <a:bodyPr>
            <a:normAutofit fontScale="32500" lnSpcReduction="20000"/>
          </a:bodyPr>
          <a:lstStyle/>
          <a:p>
            <a:pPr marL="0" indent="0">
              <a:buNone/>
            </a:pPr>
            <a:endParaRPr lang="en-US" sz="3300" b="1" dirty="0" smtClean="0"/>
          </a:p>
          <a:p>
            <a:pPr marL="0" indent="0" algn="ctr">
              <a:buNone/>
            </a:pPr>
            <a:r>
              <a:rPr lang="en-US" sz="14800" b="1" dirty="0" smtClean="0">
                <a:solidFill>
                  <a:srgbClr val="FF0000"/>
                </a:solidFill>
                <a:latin typeface="Arial" panose="020B0604020202020204" pitchFamily="34" charset="0"/>
                <a:cs typeface="Arial" panose="020B0604020202020204" pitchFamily="34" charset="0"/>
              </a:rPr>
              <a:t>Join </a:t>
            </a:r>
            <a:r>
              <a:rPr lang="en-US" sz="14800" b="1" dirty="0">
                <a:solidFill>
                  <a:srgbClr val="FF0000"/>
                </a:solidFill>
                <a:latin typeface="Arial" panose="020B0604020202020204" pitchFamily="34" charset="0"/>
                <a:cs typeface="Arial" panose="020B0604020202020204" pitchFamily="34" charset="0"/>
              </a:rPr>
              <a:t>Us or Follow us</a:t>
            </a:r>
            <a:r>
              <a:rPr lang="en-US" sz="14800" b="1" dirty="0" smtClean="0">
                <a:solidFill>
                  <a:srgbClr val="FF0000"/>
                </a:solidFill>
                <a:latin typeface="Arial" panose="020B0604020202020204" pitchFamily="34" charset="0"/>
                <a:cs typeface="Arial" panose="020B0604020202020204" pitchFamily="34" charset="0"/>
              </a:rPr>
              <a:t>...</a:t>
            </a:r>
          </a:p>
          <a:p>
            <a:pPr marL="0" indent="0" algn="ctr">
              <a:buNone/>
            </a:pPr>
            <a:r>
              <a:rPr lang="en-US" sz="4500" b="1" dirty="0" smtClean="0">
                <a:solidFill>
                  <a:srgbClr val="FF0000"/>
                </a:solidFill>
                <a:latin typeface="Arial" panose="020B0604020202020204" pitchFamily="34" charset="0"/>
                <a:cs typeface="Arial" panose="020B0604020202020204" pitchFamily="34" charset="0"/>
              </a:rPr>
              <a:t>National </a:t>
            </a:r>
            <a:r>
              <a:rPr lang="en-US" sz="4500" b="1" dirty="0">
                <a:solidFill>
                  <a:srgbClr val="FF0000"/>
                </a:solidFill>
                <a:latin typeface="Arial" panose="020B0604020202020204" pitchFamily="34" charset="0"/>
                <a:cs typeface="Arial" panose="020B0604020202020204" pitchFamily="34" charset="0"/>
              </a:rPr>
              <a:t>Community Media </a:t>
            </a:r>
            <a:r>
              <a:rPr lang="en-US" sz="4500" b="1" dirty="0" smtClean="0">
                <a:solidFill>
                  <a:srgbClr val="FF0000"/>
                </a:solidFill>
                <a:latin typeface="Arial" panose="020B0604020202020204" pitchFamily="34" charset="0"/>
                <a:cs typeface="Arial" panose="020B0604020202020204" pitchFamily="34" charset="0"/>
              </a:rPr>
              <a:t>Alliance</a:t>
            </a:r>
          </a:p>
          <a:p>
            <a:pPr marL="0" indent="0" algn="ctr">
              <a:buNone/>
            </a:pPr>
            <a:endParaRPr lang="en-US" sz="4600" b="1" dirty="0" smtClean="0">
              <a:latin typeface="Arial" panose="020B0604020202020204" pitchFamily="34" charset="0"/>
              <a:cs typeface="Arial" panose="020B0604020202020204" pitchFamily="34" charset="0"/>
            </a:endParaRPr>
          </a:p>
          <a:p>
            <a:pPr marL="0" indent="0" algn="ctr">
              <a:buNone/>
            </a:pPr>
            <a:r>
              <a:rPr lang="en-US" sz="8600" b="1" dirty="0" smtClean="0">
                <a:latin typeface="Arial" panose="020B0604020202020204" pitchFamily="34" charset="0"/>
                <a:cs typeface="Arial" panose="020B0604020202020204" pitchFamily="34" charset="0"/>
              </a:rPr>
              <a:t>Website:</a:t>
            </a:r>
            <a:r>
              <a:rPr lang="en-US" sz="8600" dirty="0">
                <a:latin typeface="Arial" panose="020B0604020202020204" pitchFamily="34" charset="0"/>
                <a:cs typeface="Arial" panose="020B0604020202020204" pitchFamily="34" charset="0"/>
              </a:rPr>
              <a:t> </a:t>
            </a:r>
            <a:r>
              <a:rPr lang="en-US" sz="8600" b="1" dirty="0" smtClean="0">
                <a:solidFill>
                  <a:srgbClr val="0070C0"/>
                </a:solidFill>
                <a:latin typeface="Arial" panose="020B0604020202020204" pitchFamily="34" charset="0"/>
                <a:cs typeface="Arial" panose="020B0604020202020204" pitchFamily="34" charset="0"/>
                <a:hlinkClick r:id="rId2"/>
              </a:rPr>
              <a:t>https://www.ncmalliance.com/</a:t>
            </a:r>
            <a:endParaRPr lang="en-US" sz="8600" b="1" dirty="0" smtClean="0">
              <a:solidFill>
                <a:srgbClr val="0070C0"/>
              </a:solidFill>
              <a:latin typeface="Arial" panose="020B0604020202020204" pitchFamily="34" charset="0"/>
              <a:cs typeface="Arial" panose="020B0604020202020204" pitchFamily="34" charset="0"/>
            </a:endParaRPr>
          </a:p>
          <a:p>
            <a:pPr marL="0" indent="0" algn="ctr">
              <a:buNone/>
            </a:pPr>
            <a:endParaRPr lang="en-US" sz="8600" b="1" dirty="0">
              <a:solidFill>
                <a:srgbClr val="0070C0"/>
              </a:solidFill>
              <a:latin typeface="Arial" panose="020B0604020202020204" pitchFamily="34" charset="0"/>
              <a:cs typeface="Arial" panose="020B0604020202020204" pitchFamily="34" charset="0"/>
            </a:endParaRPr>
          </a:p>
          <a:p>
            <a:pPr marL="0" indent="0" algn="ctr">
              <a:buNone/>
            </a:pPr>
            <a:r>
              <a:rPr lang="en-US" sz="8600" b="1" dirty="0">
                <a:latin typeface="Arial" panose="020B0604020202020204" pitchFamily="34" charset="0"/>
                <a:cs typeface="Arial" panose="020B0604020202020204" pitchFamily="34" charset="0"/>
              </a:rPr>
              <a:t>WordPress </a:t>
            </a:r>
            <a:r>
              <a:rPr lang="en-US" sz="8600" b="1" dirty="0" smtClean="0">
                <a:latin typeface="Arial" panose="020B0604020202020204" pitchFamily="34" charset="0"/>
                <a:cs typeface="Arial" panose="020B0604020202020204" pitchFamily="34" charset="0"/>
              </a:rPr>
              <a:t>Blog:</a:t>
            </a:r>
            <a:r>
              <a:rPr lang="en-US" sz="8600" dirty="0" smtClean="0">
                <a:latin typeface="Arial" panose="020B0604020202020204" pitchFamily="34" charset="0"/>
                <a:cs typeface="Arial" panose="020B0604020202020204" pitchFamily="34" charset="0"/>
              </a:rPr>
              <a:t> </a:t>
            </a:r>
            <a:r>
              <a:rPr lang="en-US" sz="8600" b="1" dirty="0" smtClean="0">
                <a:latin typeface="Arial" panose="020B0604020202020204" pitchFamily="34" charset="0"/>
                <a:cs typeface="Arial" panose="020B0604020202020204" pitchFamily="34" charset="0"/>
                <a:hlinkClick r:id="rId3"/>
              </a:rPr>
              <a:t>https</a:t>
            </a:r>
            <a:r>
              <a:rPr lang="en-US" sz="8600" b="1" dirty="0">
                <a:latin typeface="Arial" panose="020B0604020202020204" pitchFamily="34" charset="0"/>
                <a:cs typeface="Arial" panose="020B0604020202020204" pitchFamily="34" charset="0"/>
                <a:hlinkClick r:id="rId3"/>
              </a:rPr>
              <a:t>://ncmagroup.com/</a:t>
            </a:r>
            <a:endParaRPr lang="en-US" sz="8600"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p>
          <a:p>
            <a:pPr marL="0" indent="0" algn="ctr">
              <a:buNone/>
            </a:pPr>
            <a:r>
              <a:rPr lang="en-US" sz="4400" b="1" dirty="0" smtClean="0">
                <a:latin typeface="Arial" panose="020B0604020202020204" pitchFamily="34" charset="0"/>
                <a:cs typeface="Arial" panose="020B0604020202020204" pitchFamily="34" charset="0"/>
              </a:rPr>
              <a:t>Facebook:</a:t>
            </a:r>
            <a:r>
              <a:rPr lang="en-US" sz="4400" b="1"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 </a:t>
            </a:r>
            <a:r>
              <a:rPr lang="en-US" sz="4400" b="1" dirty="0" smtClean="0">
                <a:latin typeface="Arial" panose="020B0604020202020204" pitchFamily="34" charset="0"/>
                <a:cs typeface="Arial" panose="020B0604020202020204" pitchFamily="34" charset="0"/>
                <a:hlinkClick r:id="rId4"/>
              </a:rPr>
              <a:t>https</a:t>
            </a:r>
            <a:r>
              <a:rPr lang="en-US" sz="4400" b="1" dirty="0">
                <a:latin typeface="Arial" panose="020B0604020202020204" pitchFamily="34" charset="0"/>
                <a:cs typeface="Arial" panose="020B0604020202020204" pitchFamily="34" charset="0"/>
                <a:hlinkClick r:id="rId4"/>
              </a:rPr>
              <a:t>://www.facebook.com/NCMAlliance/ </a:t>
            </a:r>
            <a:r>
              <a:rPr lang="en-US" sz="4400" b="1" dirty="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marL="0" indent="0" algn="ctr">
              <a:buNone/>
            </a:pPr>
            <a:r>
              <a:rPr lang="en-US" sz="4400" b="1" dirty="0">
                <a:latin typeface="Arial" panose="020B0604020202020204" pitchFamily="34" charset="0"/>
                <a:cs typeface="Arial" panose="020B0604020202020204" pitchFamily="34" charset="0"/>
              </a:rPr>
              <a:t> </a:t>
            </a:r>
            <a:r>
              <a:rPr lang="en-US" sz="4400" b="1" dirty="0" smtClean="0">
                <a:latin typeface="Arial" panose="020B0604020202020204" pitchFamily="34" charset="0"/>
                <a:cs typeface="Arial" panose="020B0604020202020204" pitchFamily="34" charset="0"/>
              </a:rPr>
              <a:t>LinkedIn</a:t>
            </a:r>
            <a:r>
              <a:rPr lang="en-US" sz="4400" b="1"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 </a:t>
            </a:r>
            <a:r>
              <a:rPr lang="en-US" sz="4400" b="1" dirty="0" smtClean="0">
                <a:latin typeface="Arial" panose="020B0604020202020204" pitchFamily="34" charset="0"/>
                <a:cs typeface="Arial" panose="020B0604020202020204" pitchFamily="34" charset="0"/>
                <a:hlinkClick r:id="rId5"/>
              </a:rPr>
              <a:t>https</a:t>
            </a:r>
            <a:r>
              <a:rPr lang="en-US" sz="4400" b="1" dirty="0">
                <a:latin typeface="Arial" panose="020B0604020202020204" pitchFamily="34" charset="0"/>
                <a:cs typeface="Arial" panose="020B0604020202020204" pitchFamily="34" charset="0"/>
                <a:hlinkClick r:id="rId5"/>
              </a:rPr>
              <a:t>://www.linkedin.com/groups/7070842</a:t>
            </a:r>
            <a:endParaRPr lang="en-US" sz="4400" dirty="0">
              <a:latin typeface="Arial" panose="020B0604020202020204" pitchFamily="34" charset="0"/>
              <a:cs typeface="Arial" panose="020B0604020202020204" pitchFamily="34" charset="0"/>
            </a:endParaRPr>
          </a:p>
          <a:p>
            <a:pPr marL="0" indent="0" algn="ctr">
              <a:buNone/>
            </a:pPr>
            <a:r>
              <a:rPr lang="en-US" sz="4400" b="1" dirty="0">
                <a:latin typeface="Arial" panose="020B0604020202020204" pitchFamily="34" charset="0"/>
                <a:cs typeface="Arial" panose="020B0604020202020204" pitchFamily="34" charset="0"/>
              </a:rPr>
              <a:t> </a:t>
            </a:r>
            <a:r>
              <a:rPr lang="en-US" sz="4400" b="1" dirty="0" smtClean="0">
                <a:latin typeface="Arial" panose="020B0604020202020204" pitchFamily="34" charset="0"/>
                <a:cs typeface="Arial" panose="020B0604020202020204" pitchFamily="34" charset="0"/>
              </a:rPr>
              <a:t>Twitter</a:t>
            </a:r>
            <a:r>
              <a:rPr lang="en-US" sz="4400" b="1"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     </a:t>
            </a:r>
            <a:r>
              <a:rPr lang="en-US" sz="4400" b="1" dirty="0" smtClean="0">
                <a:latin typeface="Arial" panose="020B0604020202020204" pitchFamily="34" charset="0"/>
                <a:cs typeface="Arial" panose="020B0604020202020204" pitchFamily="34" charset="0"/>
                <a:hlinkClick r:id="rId6"/>
              </a:rPr>
              <a:t>https</a:t>
            </a:r>
            <a:r>
              <a:rPr lang="en-US" sz="4400" b="1" dirty="0">
                <a:latin typeface="Arial" panose="020B0604020202020204" pitchFamily="34" charset="0"/>
                <a:cs typeface="Arial" panose="020B0604020202020204" pitchFamily="34" charset="0"/>
                <a:hlinkClick r:id="rId6"/>
              </a:rPr>
              <a:t>://twitter.com/NcmaJw</a:t>
            </a: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148701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5134"/>
            <a:ext cx="7791450" cy="887866"/>
          </a:xfrm>
        </p:spPr>
        <p:txBody>
          <a:bodyPr>
            <a:normAutofit/>
          </a:bodyPr>
          <a:lstStyle/>
          <a:p>
            <a:r>
              <a:rPr lang="en-US" sz="4800" b="1" dirty="0"/>
              <a:t>Current Problems</a:t>
            </a:r>
            <a:endParaRPr lang="en-US" sz="4800" dirty="0"/>
          </a:p>
        </p:txBody>
      </p:sp>
      <p:sp>
        <p:nvSpPr>
          <p:cNvPr id="3" name="Content Placeholder 2"/>
          <p:cNvSpPr>
            <a:spLocks noGrp="1"/>
          </p:cNvSpPr>
          <p:nvPr>
            <p:ph idx="1"/>
          </p:nvPr>
        </p:nvSpPr>
        <p:spPr>
          <a:xfrm>
            <a:off x="152400" y="1600200"/>
            <a:ext cx="8763000" cy="5181600"/>
          </a:xfrm>
        </p:spPr>
        <p:txBody>
          <a:bodyPr>
            <a:normAutofit lnSpcReduction="10000"/>
          </a:bodyPr>
          <a:lstStyle/>
          <a:p>
            <a:pPr marL="0" indent="0">
              <a:buNone/>
            </a:pPr>
            <a:r>
              <a:rPr lang="en-US" sz="2800" dirty="0" smtClean="0">
                <a:solidFill>
                  <a:schemeClr val="tx2"/>
                </a:solidFill>
                <a:latin typeface="Arial" panose="020B0604020202020204" pitchFamily="34" charset="0"/>
                <a:cs typeface="Arial" panose="020B0604020202020204" pitchFamily="34" charset="0"/>
              </a:rPr>
              <a:t>Unfortunately</a:t>
            </a:r>
            <a:r>
              <a:rPr lang="en-US" sz="2800" dirty="0" smtClean="0">
                <a:solidFill>
                  <a:srgbClr val="FF00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this often diminishes the quality of the papers’ content</a:t>
            </a:r>
            <a:r>
              <a:rPr lang="en-US" sz="2800" dirty="0" smtClean="0">
                <a:solidFill>
                  <a:schemeClr val="tx2"/>
                </a:solidFill>
                <a:latin typeface="Arial" panose="020B0604020202020204" pitchFamily="34" charset="0"/>
                <a:cs typeface="Arial" panose="020B0604020202020204" pitchFamily="34" charset="0"/>
              </a:rPr>
              <a:t>, making them even less appealing to readers. </a:t>
            </a:r>
          </a:p>
          <a:p>
            <a:pPr marL="0" indent="0">
              <a:buNone/>
            </a:pPr>
            <a:r>
              <a:rPr lang="en-US" sz="2800" dirty="0" smtClean="0">
                <a:solidFill>
                  <a:schemeClr val="tx2"/>
                </a:solidFill>
                <a:latin typeface="Arial" panose="020B0604020202020204" pitchFamily="34" charset="0"/>
                <a:cs typeface="Arial" panose="020B0604020202020204" pitchFamily="34" charset="0"/>
              </a:rPr>
              <a:t>Similarly, layoffs and firings of reporters and other newspaper employees have an adverse effect on the quality of many newspapers, thus making them still less attractive as news sources. </a:t>
            </a:r>
          </a:p>
          <a:p>
            <a:pPr marL="0" indent="0">
              <a:buNone/>
            </a:pPr>
            <a:r>
              <a:rPr lang="en-US" sz="2800" dirty="0" smtClean="0">
                <a:solidFill>
                  <a:schemeClr val="tx2"/>
                </a:solidFill>
                <a:latin typeface="Arial" panose="020B0604020202020204" pitchFamily="34" charset="0"/>
                <a:cs typeface="Arial" panose="020B0604020202020204" pitchFamily="34" charset="0"/>
              </a:rPr>
              <a:t>Publications </a:t>
            </a:r>
            <a:r>
              <a:rPr lang="en-US" sz="2800" b="1" dirty="0" smtClean="0">
                <a:solidFill>
                  <a:srgbClr val="FF0000"/>
                </a:solidFill>
                <a:latin typeface="Arial" panose="020B0604020202020204" pitchFamily="34" charset="0"/>
                <a:cs typeface="Arial" panose="020B0604020202020204" pitchFamily="34" charset="0"/>
              </a:rPr>
              <a:t>can only cut costs and resources so far before they start negatively affecting their content </a:t>
            </a:r>
            <a:r>
              <a:rPr lang="en-US" sz="2800" dirty="0" smtClean="0">
                <a:solidFill>
                  <a:schemeClr val="tx2"/>
                </a:solidFill>
                <a:latin typeface="Arial" panose="020B0604020202020204" pitchFamily="34" charset="0"/>
                <a:cs typeface="Arial" panose="020B0604020202020204" pitchFamily="34" charset="0"/>
              </a:rPr>
              <a:t>in a serious way. </a:t>
            </a:r>
          </a:p>
          <a:p>
            <a:pPr marL="0" indent="0">
              <a:buNone/>
            </a:pPr>
            <a:r>
              <a:rPr lang="en-US" sz="2800" dirty="0" smtClean="0">
                <a:solidFill>
                  <a:schemeClr val="tx2"/>
                </a:solidFill>
                <a:latin typeface="Arial" panose="020B0604020202020204" pitchFamily="34" charset="0"/>
                <a:cs typeface="Arial" panose="020B0604020202020204" pitchFamily="34" charset="0"/>
              </a:rPr>
              <a:t>Once they do, they become even </a:t>
            </a:r>
            <a:r>
              <a:rPr lang="en-US" sz="2800" b="1" dirty="0" smtClean="0">
                <a:solidFill>
                  <a:srgbClr val="FF0000"/>
                </a:solidFill>
                <a:latin typeface="Arial" panose="020B0604020202020204" pitchFamily="34" charset="0"/>
                <a:cs typeface="Arial" panose="020B0604020202020204" pitchFamily="34" charset="0"/>
              </a:rPr>
              <a:t>less marketable </a:t>
            </a:r>
            <a:r>
              <a:rPr lang="en-US" sz="2800" dirty="0" smtClean="0">
                <a:solidFill>
                  <a:schemeClr val="tx2"/>
                </a:solidFill>
                <a:latin typeface="Arial" panose="020B0604020202020204" pitchFamily="34" charset="0"/>
                <a:cs typeface="Arial" panose="020B0604020202020204" pitchFamily="34" charset="0"/>
              </a:rPr>
              <a:t>than they were before. </a:t>
            </a:r>
            <a:endParaRPr lang="en-US" sz="2800"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114543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5134"/>
            <a:ext cx="7867650" cy="887866"/>
          </a:xfrm>
        </p:spPr>
        <p:txBody>
          <a:bodyPr>
            <a:normAutofit/>
          </a:bodyPr>
          <a:lstStyle/>
          <a:p>
            <a:r>
              <a:rPr lang="en-US" sz="4800" b="1" dirty="0"/>
              <a:t>Current Problems</a:t>
            </a:r>
            <a:endParaRPr lang="en-US" sz="4800" dirty="0"/>
          </a:p>
        </p:txBody>
      </p:sp>
      <p:sp>
        <p:nvSpPr>
          <p:cNvPr id="3" name="Content Placeholder 2"/>
          <p:cNvSpPr>
            <a:spLocks noGrp="1"/>
          </p:cNvSpPr>
          <p:nvPr>
            <p:ph idx="1"/>
          </p:nvPr>
        </p:nvSpPr>
        <p:spPr>
          <a:xfrm>
            <a:off x="142875" y="1524000"/>
            <a:ext cx="8991600" cy="5181600"/>
          </a:xfrm>
        </p:spPr>
        <p:txBody>
          <a:bodyPr>
            <a:normAutofit lnSpcReduction="10000"/>
          </a:bodyPr>
          <a:lstStyle/>
          <a:p>
            <a:pPr marL="0" indent="0">
              <a:buNone/>
            </a:pPr>
            <a:r>
              <a:rPr lang="en-US" b="1" dirty="0" smtClean="0">
                <a:solidFill>
                  <a:srgbClr val="FF0000"/>
                </a:solidFill>
                <a:latin typeface="Arial" panose="020B0604020202020204" pitchFamily="34" charset="0"/>
                <a:cs typeface="Arial" panose="020B0604020202020204" pitchFamily="34" charset="0"/>
              </a:rPr>
              <a:t>All employees </a:t>
            </a:r>
            <a:r>
              <a:rPr lang="en-US" dirty="0" smtClean="0">
                <a:solidFill>
                  <a:srgbClr val="FF0000"/>
                </a:solidFill>
                <a:latin typeface="Arial" panose="020B0604020202020204" pitchFamily="34" charset="0"/>
                <a:cs typeface="Arial" panose="020B0604020202020204" pitchFamily="34" charset="0"/>
              </a:rPr>
              <a:t>of a newspaper staff contribute </a:t>
            </a:r>
            <a:r>
              <a:rPr lang="en-US" b="1" dirty="0" smtClean="0">
                <a:solidFill>
                  <a:srgbClr val="FF0000"/>
                </a:solidFill>
                <a:latin typeface="Arial" panose="020B0604020202020204" pitchFamily="34" charset="0"/>
                <a:cs typeface="Arial" panose="020B0604020202020204" pitchFamily="34" charset="0"/>
              </a:rPr>
              <a:t>something valuable</a:t>
            </a:r>
            <a:r>
              <a:rPr lang="en-US" dirty="0" smtClean="0">
                <a:solidFill>
                  <a:srgbClr val="FF0000"/>
                </a:solidFill>
                <a:latin typeface="Arial" panose="020B0604020202020204" pitchFamily="34" charset="0"/>
                <a:cs typeface="Arial" panose="020B0604020202020204" pitchFamily="34" charset="0"/>
              </a:rPr>
              <a:t> </a:t>
            </a:r>
            <a:r>
              <a:rPr lang="en-US" dirty="0" smtClean="0">
                <a:solidFill>
                  <a:schemeClr val="tx2"/>
                </a:solidFill>
                <a:latin typeface="Arial" panose="020B0604020202020204" pitchFamily="34" charset="0"/>
                <a:cs typeface="Arial" panose="020B0604020202020204" pitchFamily="34" charset="0"/>
              </a:rPr>
              <a:t>to the newspaper which enhances its interest and credibility. </a:t>
            </a:r>
          </a:p>
          <a:p>
            <a:pPr marL="0" indent="0">
              <a:buNone/>
            </a:pPr>
            <a:r>
              <a:rPr lang="en-US" dirty="0" smtClean="0">
                <a:solidFill>
                  <a:schemeClr val="tx2"/>
                </a:solidFill>
                <a:latin typeface="Arial" panose="020B0604020202020204" pitchFamily="34" charset="0"/>
                <a:cs typeface="Arial" panose="020B0604020202020204" pitchFamily="34" charset="0"/>
              </a:rPr>
              <a:t>Reporters, opinion columnists, page editors, artists, copy editors, graphic designers and others all help a newspaper become interesting and authoritative. </a:t>
            </a:r>
            <a:r>
              <a:rPr lang="en-US" b="1" dirty="0" smtClean="0">
                <a:solidFill>
                  <a:srgbClr val="FF0000"/>
                </a:solidFill>
                <a:latin typeface="Arial" panose="020B0604020202020204" pitchFamily="34" charset="0"/>
                <a:cs typeface="Arial" panose="020B0604020202020204" pitchFamily="34" charset="0"/>
              </a:rPr>
              <a:t>When they are let go, the newspaper’s quality will most likely decline in some way. </a:t>
            </a:r>
            <a:r>
              <a:rPr lang="en-US" dirty="0" smtClean="0">
                <a:solidFill>
                  <a:schemeClr val="tx2"/>
                </a:solidFill>
                <a:latin typeface="Arial" panose="020B0604020202020204" pitchFamily="34" charset="0"/>
                <a:cs typeface="Arial" panose="020B0604020202020204" pitchFamily="34" charset="0"/>
              </a:rPr>
              <a:t>Rapid advancements in media technology have substantially changed the business environment for publishing. </a:t>
            </a:r>
          </a:p>
          <a:p>
            <a:pPr marL="0" indent="0">
              <a:buNone/>
            </a:pPr>
            <a:r>
              <a:rPr lang="en-US" dirty="0" smtClean="0">
                <a:solidFill>
                  <a:schemeClr val="tx2"/>
                </a:solidFill>
                <a:latin typeface="Arial" panose="020B0604020202020204" pitchFamily="34" charset="0"/>
                <a:cs typeface="Arial" panose="020B0604020202020204" pitchFamily="34" charset="0"/>
              </a:rPr>
              <a:t>Thanks to the proliferation of electronic sources of media, publishing markets are </a:t>
            </a:r>
            <a:r>
              <a:rPr lang="en-US" b="1" dirty="0" smtClean="0">
                <a:solidFill>
                  <a:srgbClr val="FF0000"/>
                </a:solidFill>
                <a:latin typeface="Arial" panose="020B0604020202020204" pitchFamily="34" charset="0"/>
                <a:cs typeface="Arial" panose="020B0604020202020204" pitchFamily="34" charset="0"/>
              </a:rPr>
              <a:t>more diverse and more competitive than ever. </a:t>
            </a:r>
          </a:p>
          <a:p>
            <a:pPr marL="0" indent="0">
              <a:buNone/>
            </a:pPr>
            <a:r>
              <a:rPr lang="en-US" dirty="0" smtClean="0">
                <a:solidFill>
                  <a:schemeClr val="tx2"/>
                </a:solidFill>
                <a:latin typeface="Arial" panose="020B0604020202020204" pitchFamily="34" charset="0"/>
                <a:cs typeface="Arial" panose="020B0604020202020204" pitchFamily="34" charset="0"/>
              </a:rPr>
              <a:t>The </a:t>
            </a:r>
            <a:r>
              <a:rPr lang="en-US" b="1" dirty="0" smtClean="0">
                <a:solidFill>
                  <a:srgbClr val="FF0000"/>
                </a:solidFill>
                <a:latin typeface="Arial" panose="020B0604020202020204" pitchFamily="34" charset="0"/>
                <a:cs typeface="Arial" panose="020B0604020202020204" pitchFamily="34" charset="0"/>
              </a:rPr>
              <a:t>new publishing markets have low barriers </a:t>
            </a:r>
            <a:r>
              <a:rPr lang="en-US" dirty="0" smtClean="0">
                <a:solidFill>
                  <a:schemeClr val="tx2"/>
                </a:solidFill>
                <a:latin typeface="Arial" panose="020B0604020202020204" pitchFamily="34" charset="0"/>
                <a:cs typeface="Arial" panose="020B0604020202020204" pitchFamily="34" charset="0"/>
              </a:rPr>
              <a:t>to entry, intense competition, lower fixed costs and decentralized production and distribution. </a:t>
            </a:r>
            <a:endParaRPr lang="en-US"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7057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9527"/>
            <a:ext cx="9144000" cy="6768703"/>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136408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5134"/>
            <a:ext cx="8020050" cy="887866"/>
          </a:xfrm>
        </p:spPr>
        <p:txBody>
          <a:bodyPr>
            <a:normAutofit/>
          </a:bodyPr>
          <a:lstStyle/>
          <a:p>
            <a:r>
              <a:rPr lang="en-US" sz="4800" b="1" dirty="0"/>
              <a:t>Current Problems</a:t>
            </a:r>
            <a:endParaRPr lang="en-US" sz="4800" dirty="0"/>
          </a:p>
        </p:txBody>
      </p:sp>
      <p:sp>
        <p:nvSpPr>
          <p:cNvPr id="3" name="Content Placeholder 2"/>
          <p:cNvSpPr>
            <a:spLocks noGrp="1"/>
          </p:cNvSpPr>
          <p:nvPr>
            <p:ph idx="1"/>
          </p:nvPr>
        </p:nvSpPr>
        <p:spPr>
          <a:xfrm>
            <a:off x="76200" y="1600200"/>
            <a:ext cx="9067800" cy="5105400"/>
          </a:xfrm>
        </p:spPr>
        <p:txBody>
          <a:bodyPr>
            <a:noAutofit/>
          </a:bodyPr>
          <a:lstStyle/>
          <a:p>
            <a:pPr marL="0" indent="0">
              <a:buNone/>
            </a:pPr>
            <a:r>
              <a:rPr lang="en-US" sz="2300" b="1" dirty="0" smtClean="0">
                <a:solidFill>
                  <a:srgbClr val="FF0000"/>
                </a:solidFill>
                <a:latin typeface="Arial" panose="020B0604020202020204" pitchFamily="34" charset="0"/>
                <a:cs typeface="Arial" panose="020B0604020202020204" pitchFamily="34" charset="0"/>
              </a:rPr>
              <a:t>Many publishers reasoned that the online versions of their newspapers could make up the lost ad revenue on the print side through Web advertisements</a:t>
            </a:r>
            <a:r>
              <a:rPr lang="en-US" sz="2300" dirty="0" smtClean="0">
                <a:solidFill>
                  <a:srgbClr val="FF0000"/>
                </a:solidFill>
                <a:latin typeface="Arial" panose="020B0604020202020204" pitchFamily="34" charset="0"/>
                <a:cs typeface="Arial" panose="020B0604020202020204" pitchFamily="34" charset="0"/>
              </a:rPr>
              <a:t>. </a:t>
            </a:r>
            <a:r>
              <a:rPr lang="en-US" sz="2300" dirty="0" smtClean="0">
                <a:solidFill>
                  <a:schemeClr val="tx2"/>
                </a:solidFill>
                <a:latin typeface="Arial" panose="020B0604020202020204" pitchFamily="34" charset="0"/>
                <a:cs typeface="Arial" panose="020B0604020202020204" pitchFamily="34" charset="0"/>
              </a:rPr>
              <a:t>Unfortunately, Web advertising declined substantially in the fourth quarter of 2008 because of the global economic recession, cutting off the Web-ad funds on which many newspapers were increasingly relying (Pew Research Center). </a:t>
            </a:r>
          </a:p>
          <a:p>
            <a:pPr marL="0" indent="0">
              <a:buNone/>
            </a:pPr>
            <a:r>
              <a:rPr lang="en-US" sz="2300" dirty="0" smtClean="0">
                <a:solidFill>
                  <a:schemeClr val="tx2"/>
                </a:solidFill>
                <a:latin typeface="Arial" panose="020B0604020202020204" pitchFamily="34" charset="0"/>
                <a:cs typeface="Arial" panose="020B0604020202020204" pitchFamily="34" charset="0"/>
              </a:rPr>
              <a:t>Thus, it was clear by the following year that </a:t>
            </a:r>
            <a:r>
              <a:rPr lang="en-US" sz="2300" b="1" dirty="0" smtClean="0">
                <a:solidFill>
                  <a:srgbClr val="FF0000"/>
                </a:solidFill>
                <a:latin typeface="Arial" panose="020B0604020202020204" pitchFamily="34" charset="0"/>
                <a:cs typeface="Arial" panose="020B0604020202020204" pitchFamily="34" charset="0"/>
              </a:rPr>
              <a:t>too many newspapers were overly dependent on their advertisers.</a:t>
            </a:r>
            <a:r>
              <a:rPr lang="en-US" sz="2300" dirty="0" smtClean="0">
                <a:solidFill>
                  <a:srgbClr val="FF0000"/>
                </a:solidFill>
                <a:latin typeface="Arial" panose="020B0604020202020204" pitchFamily="34" charset="0"/>
                <a:cs typeface="Arial" panose="020B0604020202020204" pitchFamily="34" charset="0"/>
              </a:rPr>
              <a:t> </a:t>
            </a:r>
            <a:r>
              <a:rPr lang="en-US" sz="2300" dirty="0" smtClean="0">
                <a:solidFill>
                  <a:schemeClr val="tx2"/>
                </a:solidFill>
                <a:latin typeface="Arial" panose="020B0604020202020204" pitchFamily="34" charset="0"/>
                <a:cs typeface="Arial" panose="020B0604020202020204" pitchFamily="34" charset="0"/>
              </a:rPr>
              <a:t>Print newspapers’ reliance on advertising for revenue has grown during the past two decades, as records in the Newspaper Research Journal. </a:t>
            </a:r>
          </a:p>
          <a:p>
            <a:pPr marL="0" indent="0">
              <a:buNone/>
            </a:pPr>
            <a:r>
              <a:rPr lang="en-US" sz="2300" dirty="0" smtClean="0">
                <a:solidFill>
                  <a:schemeClr val="tx2"/>
                </a:solidFill>
                <a:latin typeface="Arial" panose="020B0604020202020204" pitchFamily="34" charset="0"/>
                <a:cs typeface="Arial" panose="020B0604020202020204" pitchFamily="34" charset="0"/>
              </a:rPr>
              <a:t>Approximately 70 to 80 percent of total newspaper revenue comes from </a:t>
            </a:r>
            <a:r>
              <a:rPr lang="en-US" sz="2300" b="1" dirty="0" smtClean="0">
                <a:solidFill>
                  <a:srgbClr val="FF0000"/>
                </a:solidFill>
                <a:latin typeface="Arial" panose="020B0604020202020204" pitchFamily="34" charset="0"/>
                <a:cs typeface="Arial" panose="020B0604020202020204" pitchFamily="34" charset="0"/>
              </a:rPr>
              <a:t>three types of advertising: national display advertising, local display advertising and classified advertising . </a:t>
            </a:r>
            <a:endParaRPr lang="en-US" sz="23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27405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144000" cy="6761241"/>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42677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5134"/>
            <a:ext cx="7943850" cy="811666"/>
          </a:xfrm>
        </p:spPr>
        <p:txBody>
          <a:bodyPr>
            <a:normAutofit/>
          </a:bodyPr>
          <a:lstStyle/>
          <a:p>
            <a:r>
              <a:rPr lang="en-US" sz="4800" b="1" dirty="0"/>
              <a:t>Current Problems</a:t>
            </a:r>
            <a:endParaRPr lang="en-US" sz="4800" dirty="0"/>
          </a:p>
        </p:txBody>
      </p:sp>
      <p:sp>
        <p:nvSpPr>
          <p:cNvPr id="3" name="Content Placeholder 2"/>
          <p:cNvSpPr>
            <a:spLocks noGrp="1"/>
          </p:cNvSpPr>
          <p:nvPr>
            <p:ph idx="1"/>
          </p:nvPr>
        </p:nvSpPr>
        <p:spPr>
          <a:xfrm>
            <a:off x="0" y="1600200"/>
            <a:ext cx="9067800" cy="5105400"/>
          </a:xfrm>
        </p:spPr>
        <p:txBody>
          <a:bodyPr>
            <a:noAutofit/>
          </a:bodyPr>
          <a:lstStyle/>
          <a:p>
            <a:pPr marL="0" indent="0">
              <a:buNone/>
            </a:pPr>
            <a:r>
              <a:rPr lang="en-US" sz="2300" dirty="0" smtClean="0">
                <a:solidFill>
                  <a:schemeClr val="tx2"/>
                </a:solidFill>
                <a:latin typeface="Arial" panose="020B0604020202020204" pitchFamily="34" charset="0"/>
                <a:cs typeface="Arial" panose="020B0604020202020204" pitchFamily="34" charset="0"/>
              </a:rPr>
              <a:t>Reasoning that fewer people will see ads placed in newspapers and news magazines, many advertisers have </a:t>
            </a:r>
            <a:r>
              <a:rPr lang="en-US" sz="2300" b="1" dirty="0" smtClean="0">
                <a:solidFill>
                  <a:srgbClr val="FF0000"/>
                </a:solidFill>
                <a:latin typeface="Arial" panose="020B0604020202020204" pitchFamily="34" charset="0"/>
                <a:cs typeface="Arial" panose="020B0604020202020204" pitchFamily="34" charset="0"/>
              </a:rPr>
              <a:t>cut back on the number of ads </a:t>
            </a:r>
            <a:r>
              <a:rPr lang="en-US" sz="2300" dirty="0" smtClean="0">
                <a:solidFill>
                  <a:schemeClr val="tx2"/>
                </a:solidFill>
                <a:latin typeface="Arial" panose="020B0604020202020204" pitchFamily="34" charset="0"/>
                <a:cs typeface="Arial" panose="020B0604020202020204" pitchFamily="34" charset="0"/>
              </a:rPr>
              <a:t>they sell to periodicals. </a:t>
            </a:r>
          </a:p>
          <a:p>
            <a:pPr marL="0" indent="0">
              <a:buNone/>
            </a:pPr>
            <a:r>
              <a:rPr lang="en-US" sz="2300" dirty="0" smtClean="0">
                <a:solidFill>
                  <a:schemeClr val="tx2"/>
                </a:solidFill>
                <a:latin typeface="Arial" panose="020B0604020202020204" pitchFamily="34" charset="0"/>
                <a:cs typeface="Arial" panose="020B0604020202020204" pitchFamily="34" charset="0"/>
              </a:rPr>
              <a:t>As a result, newspapers are losing one of their </a:t>
            </a:r>
            <a:r>
              <a:rPr lang="en-US" sz="2300" b="1" dirty="0" smtClean="0">
                <a:solidFill>
                  <a:srgbClr val="FF0000"/>
                </a:solidFill>
                <a:latin typeface="Arial" panose="020B0604020202020204" pitchFamily="34" charset="0"/>
                <a:cs typeface="Arial" panose="020B0604020202020204" pitchFamily="34" charset="0"/>
              </a:rPr>
              <a:t>primary sources of revenue</a:t>
            </a:r>
            <a:r>
              <a:rPr lang="en-US" sz="2300" dirty="0" smtClean="0">
                <a:solidFill>
                  <a:schemeClr val="tx2"/>
                </a:solidFill>
                <a:latin typeface="Arial" panose="020B0604020202020204" pitchFamily="34" charset="0"/>
                <a:cs typeface="Arial" panose="020B0604020202020204" pitchFamily="34" charset="0"/>
              </a:rPr>
              <a:t>. Advertising has long been the lifeblood of many publications, and the current changes in the business environment leave newspapers vulnerable to significant revenue losses. </a:t>
            </a:r>
          </a:p>
          <a:p>
            <a:pPr marL="0" indent="0">
              <a:buNone/>
            </a:pPr>
            <a:r>
              <a:rPr lang="en-US" sz="2300" b="1" dirty="0" smtClean="0">
                <a:solidFill>
                  <a:srgbClr val="FF0000"/>
                </a:solidFill>
                <a:latin typeface="Arial" panose="020B0604020202020204" pitchFamily="34" charset="0"/>
                <a:cs typeface="Arial" panose="020B0604020202020204" pitchFamily="34" charset="0"/>
              </a:rPr>
              <a:t>These losses, in turn, cause newspapers to cut jobs and bureaus, leaving them with fewer resources to cover stories.</a:t>
            </a:r>
            <a:r>
              <a:rPr lang="en-US" sz="2300" b="1" dirty="0" smtClean="0">
                <a:solidFill>
                  <a:schemeClr val="tx2"/>
                </a:solidFill>
                <a:latin typeface="Arial" panose="020B0604020202020204" pitchFamily="34" charset="0"/>
                <a:cs typeface="Arial" panose="020B0604020202020204" pitchFamily="34" charset="0"/>
              </a:rPr>
              <a:t> </a:t>
            </a:r>
          </a:p>
          <a:p>
            <a:pPr marL="0" indent="0">
              <a:buNone/>
            </a:pPr>
            <a:r>
              <a:rPr lang="en-US" sz="2300" dirty="0" smtClean="0">
                <a:solidFill>
                  <a:schemeClr val="tx2"/>
                </a:solidFill>
                <a:latin typeface="Arial" panose="020B0604020202020204" pitchFamily="34" charset="0"/>
                <a:cs typeface="Arial" panose="020B0604020202020204" pitchFamily="34" charset="0"/>
              </a:rPr>
              <a:t>Initially, the decline in print advertising was not seen as excessively problematic by many newspapers because Web advertising was growing and could maintain the papers‟ ad revenue (Pew Research Center). </a:t>
            </a:r>
            <a:endParaRPr lang="en-US" sz="2300"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105171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9091611" cy="6818708"/>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235165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5134"/>
            <a:ext cx="8020050" cy="887866"/>
          </a:xfrm>
        </p:spPr>
        <p:txBody>
          <a:bodyPr>
            <a:normAutofit/>
          </a:bodyPr>
          <a:lstStyle/>
          <a:p>
            <a:r>
              <a:rPr lang="en-US" sz="4800" b="1" dirty="0"/>
              <a:t>Current Problems</a:t>
            </a:r>
            <a:endParaRPr lang="en-US" sz="4800" dirty="0"/>
          </a:p>
        </p:txBody>
      </p:sp>
      <p:sp>
        <p:nvSpPr>
          <p:cNvPr id="3" name="Content Placeholder 2"/>
          <p:cNvSpPr>
            <a:spLocks noGrp="1"/>
          </p:cNvSpPr>
          <p:nvPr>
            <p:ph idx="1"/>
          </p:nvPr>
        </p:nvSpPr>
        <p:spPr>
          <a:xfrm>
            <a:off x="76200" y="1600200"/>
            <a:ext cx="8991600" cy="5105400"/>
          </a:xfrm>
        </p:spPr>
        <p:txBody>
          <a:bodyPr>
            <a:noAutofit/>
          </a:bodyPr>
          <a:lstStyle/>
          <a:p>
            <a:pPr marL="0" indent="0">
              <a:buNone/>
            </a:pPr>
            <a:r>
              <a:rPr lang="en-US" b="1" dirty="0" smtClean="0">
                <a:solidFill>
                  <a:srgbClr val="FF0000"/>
                </a:solidFill>
                <a:latin typeface="Arial" panose="020B0604020202020204" pitchFamily="34" charset="0"/>
                <a:cs typeface="Arial" panose="020B0604020202020204" pitchFamily="34" charset="0"/>
              </a:rPr>
              <a:t>Classified advertising has increased in importance as a revenue source over the decades, </a:t>
            </a:r>
            <a:r>
              <a:rPr lang="en-US" dirty="0" smtClean="0">
                <a:solidFill>
                  <a:schemeClr val="tx2"/>
                </a:solidFill>
                <a:latin typeface="Arial" panose="020B0604020202020204" pitchFamily="34" charset="0"/>
                <a:cs typeface="Arial" panose="020B0604020202020204" pitchFamily="34" charset="0"/>
              </a:rPr>
              <a:t>rising from 27.4 percent of total newspaper revenues in 1965 to 10 40.7 percent in 1998. The other two advertising types have become less important as revenue sources. </a:t>
            </a:r>
          </a:p>
          <a:p>
            <a:pPr marL="0" indent="0">
              <a:buNone/>
            </a:pPr>
            <a:r>
              <a:rPr lang="en-US" sz="1400" dirty="0" smtClean="0">
                <a:solidFill>
                  <a:schemeClr val="tx2"/>
                </a:solidFill>
                <a:latin typeface="Arial" panose="020B0604020202020204" pitchFamily="34" charset="0"/>
                <a:cs typeface="Arial" panose="020B0604020202020204" pitchFamily="34" charset="0"/>
              </a:rPr>
              <a:t>Between 1996 and 2005, the mean percentage of total revenue from display advertising—both national and local—in general was not very different, while in classified advertising, the percentage changed significantly. </a:t>
            </a:r>
          </a:p>
          <a:p>
            <a:pPr marL="0" indent="0">
              <a:buNone/>
            </a:pPr>
            <a:r>
              <a:rPr lang="en-US" sz="1400" dirty="0" smtClean="0">
                <a:solidFill>
                  <a:schemeClr val="tx2"/>
                </a:solidFill>
                <a:latin typeface="Arial" panose="020B0604020202020204" pitchFamily="34" charset="0"/>
                <a:cs typeface="Arial" panose="020B0604020202020204" pitchFamily="34" charset="0"/>
              </a:rPr>
              <a:t>In 1996, display advertising made up 38 percent of average total revenue for American newspapers; in 2005, it was down to 32 percent. </a:t>
            </a:r>
          </a:p>
          <a:p>
            <a:pPr marL="0" indent="0">
              <a:buNone/>
            </a:pPr>
            <a:r>
              <a:rPr lang="en-US" sz="1400" dirty="0" smtClean="0">
                <a:solidFill>
                  <a:schemeClr val="tx2"/>
                </a:solidFill>
                <a:latin typeface="Arial" panose="020B0604020202020204" pitchFamily="34" charset="0"/>
                <a:cs typeface="Arial" panose="020B0604020202020204" pitchFamily="34" charset="0"/>
              </a:rPr>
              <a:t>Classified advertising gained substantially in importance within the same time frame, growing from a mean percentage of 15 percent in 1996 to 48 percent in 2005 .</a:t>
            </a:r>
          </a:p>
          <a:p>
            <a:pPr marL="0" indent="0">
              <a:buNone/>
            </a:pPr>
            <a:r>
              <a:rPr lang="en-US" sz="1800" dirty="0" smtClean="0">
                <a:solidFill>
                  <a:schemeClr val="tx2"/>
                </a:solidFill>
                <a:latin typeface="Arial" panose="020B0604020202020204" pitchFamily="34" charset="0"/>
                <a:cs typeface="Arial" panose="020B0604020202020204" pitchFamily="34" charset="0"/>
              </a:rPr>
              <a:t> </a:t>
            </a:r>
            <a:r>
              <a:rPr lang="en-US" dirty="0" smtClean="0">
                <a:solidFill>
                  <a:schemeClr val="tx2"/>
                </a:solidFill>
                <a:latin typeface="Arial" panose="020B0604020202020204" pitchFamily="34" charset="0"/>
                <a:cs typeface="Arial" panose="020B0604020202020204" pitchFamily="34" charset="0"/>
              </a:rPr>
              <a:t>Based on these data, one can see not only that newspapers depend a great deal on advertising in general for revenue, but also </a:t>
            </a:r>
            <a:r>
              <a:rPr lang="en-US" b="1" dirty="0" smtClean="0">
                <a:solidFill>
                  <a:srgbClr val="FF0000"/>
                </a:solidFill>
                <a:latin typeface="Arial" panose="020B0604020202020204" pitchFamily="34" charset="0"/>
                <a:cs typeface="Arial" panose="020B0604020202020204" pitchFamily="34" charset="0"/>
              </a:rPr>
              <a:t>that readers have continued to be increasingly drawn to classified ads. </a:t>
            </a:r>
            <a:r>
              <a:rPr lang="en-US" b="1" dirty="0" smtClean="0">
                <a:solidFill>
                  <a:srgbClr val="FF0000"/>
                </a:solidFill>
                <a:latin typeface="Arial" panose="020B0604020202020204" pitchFamily="34" charset="0"/>
                <a:cs typeface="Arial" panose="020B0604020202020204" pitchFamily="34" charset="0"/>
              </a:rPr>
              <a:t>  What </a:t>
            </a:r>
            <a:r>
              <a:rPr lang="en-US" b="1" dirty="0" smtClean="0">
                <a:solidFill>
                  <a:srgbClr val="FF0000"/>
                </a:solidFill>
                <a:latin typeface="Arial" panose="020B0604020202020204" pitchFamily="34" charset="0"/>
                <a:cs typeface="Arial" panose="020B0604020202020204" pitchFamily="34" charset="0"/>
              </a:rPr>
              <a:t>does this mean for newspapers? </a:t>
            </a:r>
            <a:endParaRPr lang="en-US"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22472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2205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93209"/>
            <a:ext cx="671513" cy="238125"/>
          </a:xfrm>
          <a:prstGeom prst="rect">
            <a:avLst/>
          </a:prstGeom>
        </p:spPr>
      </p:pic>
    </p:spTree>
    <p:extLst>
      <p:ext uri="{BB962C8B-B14F-4D97-AF65-F5344CB8AC3E}">
        <p14:creationId xmlns:p14="http://schemas.microsoft.com/office/powerpoint/2010/main" val="396729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5134"/>
            <a:ext cx="8020050" cy="811666"/>
          </a:xfrm>
        </p:spPr>
        <p:txBody>
          <a:bodyPr>
            <a:normAutofit/>
          </a:bodyPr>
          <a:lstStyle/>
          <a:p>
            <a:r>
              <a:rPr lang="en-US" sz="4800" b="1" dirty="0"/>
              <a:t>Current Problems</a:t>
            </a:r>
            <a:endParaRPr lang="en-US" sz="4800" dirty="0"/>
          </a:p>
        </p:txBody>
      </p:sp>
      <p:sp>
        <p:nvSpPr>
          <p:cNvPr id="3" name="Content Placeholder 2"/>
          <p:cNvSpPr>
            <a:spLocks noGrp="1"/>
          </p:cNvSpPr>
          <p:nvPr>
            <p:ph idx="1"/>
          </p:nvPr>
        </p:nvSpPr>
        <p:spPr>
          <a:xfrm>
            <a:off x="228600" y="1600200"/>
            <a:ext cx="8686800" cy="5105400"/>
          </a:xfrm>
        </p:spPr>
        <p:txBody>
          <a:bodyPr>
            <a:noAutofit/>
          </a:bodyPr>
          <a:lstStyle/>
          <a:p>
            <a:pPr marL="0" indent="0">
              <a:buNone/>
            </a:pPr>
            <a:r>
              <a:rPr lang="en-US" dirty="0" smtClean="0">
                <a:solidFill>
                  <a:schemeClr val="tx2"/>
                </a:solidFill>
                <a:latin typeface="Arial" panose="020B0604020202020204" pitchFamily="34" charset="0"/>
                <a:cs typeface="Arial" panose="020B0604020202020204" pitchFamily="34" charset="0"/>
              </a:rPr>
              <a:t>My belief is that the </a:t>
            </a:r>
            <a:r>
              <a:rPr lang="en-US" b="1" dirty="0" smtClean="0">
                <a:solidFill>
                  <a:srgbClr val="FF0000"/>
                </a:solidFill>
                <a:latin typeface="Arial" panose="020B0604020202020204" pitchFamily="34" charset="0"/>
                <a:cs typeface="Arial" panose="020B0604020202020204" pitchFamily="34" charset="0"/>
              </a:rPr>
              <a:t>growing use of classified advertising has something to do with how classified ads are fashioned</a:t>
            </a:r>
            <a:r>
              <a:rPr lang="en-US" dirty="0" smtClean="0">
                <a:solidFill>
                  <a:schemeClr val="tx2"/>
                </a:solidFill>
                <a:latin typeface="Arial" panose="020B0604020202020204" pitchFamily="34" charset="0"/>
                <a:cs typeface="Arial" panose="020B0604020202020204" pitchFamily="34" charset="0"/>
              </a:rPr>
              <a:t>. By design, classified ads are short and to the point in order to get readers’ attention without taking up much of their time. In addition, classified ads are grouped together within a publication and are categorized by the type of product or service the advertiser is offering. </a:t>
            </a:r>
          </a:p>
          <a:p>
            <a:pPr marL="0" indent="0">
              <a:buNone/>
            </a:pPr>
            <a:r>
              <a:rPr lang="en-US" dirty="0" smtClean="0">
                <a:solidFill>
                  <a:schemeClr val="tx2"/>
                </a:solidFill>
                <a:latin typeface="Arial" panose="020B0604020202020204" pitchFamily="34" charset="0"/>
                <a:cs typeface="Arial" panose="020B0604020202020204" pitchFamily="34" charset="0"/>
              </a:rPr>
              <a:t>This makes it extremely convenient for readers who know the type of product or service they want. </a:t>
            </a:r>
            <a:r>
              <a:rPr lang="en-US" b="1" dirty="0" smtClean="0">
                <a:solidFill>
                  <a:srgbClr val="FF0000"/>
                </a:solidFill>
                <a:latin typeface="Arial" panose="020B0604020202020204" pitchFamily="34" charset="0"/>
                <a:cs typeface="Arial" panose="020B0604020202020204" pitchFamily="34" charset="0"/>
              </a:rPr>
              <a:t>They can turn to the classifieds pages and search for ads based on their particular wants. </a:t>
            </a:r>
            <a:endParaRPr lang="en-US" b="1" dirty="0" smtClean="0">
              <a:solidFill>
                <a:srgbClr val="FF0000"/>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I </a:t>
            </a:r>
            <a:r>
              <a:rPr lang="en-US" dirty="0" smtClean="0">
                <a:solidFill>
                  <a:schemeClr val="tx2"/>
                </a:solidFill>
                <a:latin typeface="Arial" panose="020B0604020202020204" pitchFamily="34" charset="0"/>
                <a:cs typeface="Arial" panose="020B0604020202020204" pitchFamily="34" charset="0"/>
              </a:rPr>
              <a:t>maintain that this information is very helpful in understanding how to help newspapers now. </a:t>
            </a:r>
            <a:endParaRPr lang="en-US" b="1"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05367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5134"/>
            <a:ext cx="7867650" cy="1192666"/>
          </a:xfrm>
        </p:spPr>
        <p:txBody>
          <a:bodyPr>
            <a:noAutofit/>
          </a:bodyPr>
          <a:lstStyle/>
          <a:p>
            <a:r>
              <a:rPr lang="en-US" sz="4800" b="1" dirty="0" smtClean="0">
                <a:solidFill>
                  <a:srgbClr val="FFFF00"/>
                </a:solidFill>
              </a:rPr>
              <a:t>Write this Down to get copy of this Presentation</a:t>
            </a:r>
            <a:endParaRPr lang="en-US" sz="4800" b="1" dirty="0">
              <a:solidFill>
                <a:srgbClr val="FFFF00"/>
              </a:solidFill>
            </a:endParaRPr>
          </a:p>
        </p:txBody>
      </p:sp>
      <p:sp>
        <p:nvSpPr>
          <p:cNvPr id="3" name="Content Placeholder 2"/>
          <p:cNvSpPr>
            <a:spLocks noGrp="1"/>
          </p:cNvSpPr>
          <p:nvPr>
            <p:ph idx="1"/>
          </p:nvPr>
        </p:nvSpPr>
        <p:spPr>
          <a:xfrm>
            <a:off x="0" y="1524000"/>
            <a:ext cx="9144000" cy="5257800"/>
          </a:xfrm>
        </p:spPr>
        <p:txBody>
          <a:bodyPr>
            <a:normAutofit/>
          </a:bodyPr>
          <a:lstStyle/>
          <a:p>
            <a:pPr marL="0" indent="0">
              <a:buNone/>
            </a:pPr>
            <a:endParaRPr lang="en-US" sz="3300" b="1" dirty="0" smtClean="0"/>
          </a:p>
          <a:p>
            <a:pPr marL="0" indent="0" algn="ctr">
              <a:buNone/>
            </a:pPr>
            <a:r>
              <a:rPr lang="en-US" sz="3200" b="1" dirty="0" smtClean="0">
                <a:solidFill>
                  <a:schemeClr val="tx2"/>
                </a:solidFill>
                <a:latin typeface="Arial" panose="020B0604020202020204" pitchFamily="34" charset="0"/>
                <a:cs typeface="Arial" panose="020B0604020202020204" pitchFamily="34" charset="0"/>
              </a:rPr>
              <a:t>Go to this website to down load this Presentation</a:t>
            </a:r>
          </a:p>
          <a:p>
            <a:pPr marL="0" indent="0" algn="ctr">
              <a:buNone/>
            </a:pPr>
            <a:endParaRPr lang="en-US" sz="3200" b="1" dirty="0" smtClean="0">
              <a:solidFill>
                <a:schemeClr val="tx2"/>
              </a:solidFill>
              <a:latin typeface="Arial" panose="020B0604020202020204" pitchFamily="34" charset="0"/>
              <a:cs typeface="Arial" panose="020B0604020202020204" pitchFamily="34" charset="0"/>
            </a:endParaRPr>
          </a:p>
          <a:p>
            <a:pPr marL="0" indent="0" algn="ctr">
              <a:buNone/>
            </a:pPr>
            <a:r>
              <a:rPr lang="en-US" sz="3200" b="1" dirty="0" smtClean="0">
                <a:solidFill>
                  <a:schemeClr val="tx2"/>
                </a:solidFill>
                <a:latin typeface="Arial" panose="020B0604020202020204" pitchFamily="34" charset="0"/>
                <a:cs typeface="Arial" panose="020B0604020202020204" pitchFamily="34" charset="0"/>
              </a:rPr>
              <a:t>PDF or PowerPoint Show</a:t>
            </a:r>
            <a:endParaRPr lang="en-US" sz="3200" b="1" dirty="0">
              <a:solidFill>
                <a:schemeClr val="tx2"/>
              </a:solidFill>
              <a:latin typeface="Arial" panose="020B0604020202020204" pitchFamily="34" charset="0"/>
              <a:cs typeface="Arial" panose="020B0604020202020204" pitchFamily="34" charset="0"/>
            </a:endParaRPr>
          </a:p>
          <a:p>
            <a:pPr marL="0" indent="0" algn="ctr">
              <a:buNone/>
            </a:pPr>
            <a:endParaRPr lang="en-US" b="1" dirty="0" smtClean="0">
              <a:solidFill>
                <a:srgbClr val="FF0000"/>
              </a:solidFill>
              <a:latin typeface="Arial" panose="020B0604020202020204" pitchFamily="34" charset="0"/>
              <a:cs typeface="Arial" panose="020B0604020202020204" pitchFamily="34" charset="0"/>
            </a:endParaRPr>
          </a:p>
          <a:p>
            <a:pPr marL="0" indent="0" algn="ctr">
              <a:buNone/>
            </a:pPr>
            <a:r>
              <a:rPr lang="en-US" b="1" dirty="0" smtClean="0">
                <a:solidFill>
                  <a:srgbClr val="FF0000"/>
                </a:solidFill>
                <a:latin typeface="Arial" panose="020B0604020202020204" pitchFamily="34" charset="0"/>
                <a:cs typeface="Arial" panose="020B0604020202020204" pitchFamily="34" charset="0"/>
                <a:hlinkClick r:id="rId2"/>
              </a:rPr>
              <a:t>https</a:t>
            </a:r>
            <a:r>
              <a:rPr lang="en-US" b="1" dirty="0">
                <a:solidFill>
                  <a:srgbClr val="FF0000"/>
                </a:solidFill>
                <a:latin typeface="Arial" panose="020B0604020202020204" pitchFamily="34" charset="0"/>
                <a:cs typeface="Arial" panose="020B0604020202020204" pitchFamily="34" charset="0"/>
                <a:hlinkClick r:id="rId2"/>
              </a:rPr>
              <a:t>://</a:t>
            </a:r>
            <a:r>
              <a:rPr lang="en-US" b="1" dirty="0" smtClean="0">
                <a:solidFill>
                  <a:srgbClr val="FF0000"/>
                </a:solidFill>
                <a:latin typeface="Arial" panose="020B0604020202020204" pitchFamily="34" charset="0"/>
                <a:cs typeface="Arial" panose="020B0604020202020204" pitchFamily="34" charset="0"/>
                <a:hlinkClick r:id="rId2"/>
              </a:rPr>
              <a:t>www.ncmalliance.com/pdf-sales-training-materials</a:t>
            </a:r>
            <a:endParaRPr lang="en-US" b="1" dirty="0" smtClean="0">
              <a:solidFill>
                <a:srgbClr val="FF0000"/>
              </a:solidFill>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"The Press in the USA: Perspectives for a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Changing Market"</a:t>
            </a:r>
            <a:endParaRPr lang="en-US" b="1" dirty="0" smtClean="0">
              <a:solidFill>
                <a:srgbClr val="FF0000"/>
              </a:solidFill>
              <a:latin typeface="Arial" panose="020B0604020202020204" pitchFamily="34" charset="0"/>
              <a:cs typeface="Arial" panose="020B0604020202020204" pitchFamily="34" charset="0"/>
            </a:endParaRPr>
          </a:p>
          <a:p>
            <a:pPr marL="0" indent="0" algn="ctr">
              <a:buNone/>
            </a:pPr>
            <a:r>
              <a:rPr lang="en-US" sz="100" b="1" dirty="0">
                <a:latin typeface="Arial" panose="020B0604020202020204" pitchFamily="34" charset="0"/>
                <a:cs typeface="Arial" panose="020B0604020202020204" pitchFamily="34" charset="0"/>
              </a:rPr>
              <a:t> </a:t>
            </a:r>
            <a:endParaRPr lang="en-US" sz="1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105837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5134"/>
            <a:ext cx="8020050" cy="811666"/>
          </a:xfrm>
        </p:spPr>
        <p:txBody>
          <a:bodyPr>
            <a:normAutofit/>
          </a:bodyPr>
          <a:lstStyle/>
          <a:p>
            <a:r>
              <a:rPr lang="en-US" sz="4800" b="1" dirty="0"/>
              <a:t>Current Problems</a:t>
            </a:r>
            <a:endParaRPr lang="en-US" sz="4800" dirty="0"/>
          </a:p>
        </p:txBody>
      </p:sp>
      <p:sp>
        <p:nvSpPr>
          <p:cNvPr id="3" name="Content Placeholder 2"/>
          <p:cNvSpPr>
            <a:spLocks noGrp="1"/>
          </p:cNvSpPr>
          <p:nvPr>
            <p:ph idx="1"/>
          </p:nvPr>
        </p:nvSpPr>
        <p:spPr>
          <a:xfrm>
            <a:off x="228600" y="1600200"/>
            <a:ext cx="8686800" cy="5105400"/>
          </a:xfrm>
        </p:spPr>
        <p:txBody>
          <a:bodyPr>
            <a:noAutofit/>
          </a:bodyPr>
          <a:lstStyle/>
          <a:p>
            <a:pPr marL="0" indent="0">
              <a:buNone/>
            </a:pPr>
            <a:r>
              <a:rPr lang="en-US" dirty="0" smtClean="0">
                <a:solidFill>
                  <a:schemeClr val="tx2"/>
                </a:solidFill>
                <a:latin typeface="Arial" panose="020B0604020202020204" pitchFamily="34" charset="0"/>
                <a:cs typeface="Arial" panose="020B0604020202020204" pitchFamily="34" charset="0"/>
              </a:rPr>
              <a:t>I </a:t>
            </a:r>
            <a:r>
              <a:rPr lang="en-US" dirty="0" smtClean="0">
                <a:solidFill>
                  <a:schemeClr val="tx2"/>
                </a:solidFill>
                <a:latin typeface="Arial" panose="020B0604020202020204" pitchFamily="34" charset="0"/>
                <a:cs typeface="Arial" panose="020B0604020202020204" pitchFamily="34" charset="0"/>
              </a:rPr>
              <a:t>maintain that this information is very helpful in understanding how to help newspapers now. The popularity of classified ads is likely another manifestation of how readers increasingly want specific news items tailored to their interests. </a:t>
            </a:r>
            <a:r>
              <a:rPr lang="en-US" b="1" dirty="0" smtClean="0">
                <a:solidFill>
                  <a:srgbClr val="FF0000"/>
                </a:solidFill>
                <a:latin typeface="Arial" panose="020B0604020202020204" pitchFamily="34" charset="0"/>
                <a:cs typeface="Arial" panose="020B0604020202020204" pitchFamily="34" charset="0"/>
              </a:rPr>
              <a:t>It is important to keep this in mind when discussing options to help newspapers gain revenue. </a:t>
            </a:r>
          </a:p>
          <a:p>
            <a:pPr marL="0" indent="0">
              <a:buNone/>
            </a:pPr>
            <a:r>
              <a:rPr lang="en-US" dirty="0" smtClean="0">
                <a:solidFill>
                  <a:schemeClr val="tx2"/>
                </a:solidFill>
                <a:latin typeface="Arial" panose="020B0604020202020204" pitchFamily="34" charset="0"/>
                <a:cs typeface="Arial" panose="020B0604020202020204" pitchFamily="34" charset="0"/>
              </a:rPr>
              <a:t>Options such as targeted electronic advertising are based on the same notion that readers want more specific content that is personally relevant or appealing to them. Targeted electronic advertising, for example, is a form of online advertising seeking out specific audiences. </a:t>
            </a:r>
            <a:r>
              <a:rPr lang="en-US" b="1" dirty="0" smtClean="0">
                <a:solidFill>
                  <a:srgbClr val="FF0000"/>
                </a:solidFill>
                <a:latin typeface="Arial" panose="020B0604020202020204" pitchFamily="34" charset="0"/>
                <a:cs typeface="Arial" panose="020B0604020202020204" pitchFamily="34" charset="0"/>
              </a:rPr>
              <a:t>This advertising may involve methods of targeting Internet users such as tracking users by the websites they have visited or by the keywords they may have entered in an online search. </a:t>
            </a:r>
            <a:endParaRPr lang="en-US"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60965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067800" cy="6705600"/>
          </a:xfrm>
        </p:spPr>
      </p:pic>
    </p:spTree>
    <p:extLst>
      <p:ext uri="{BB962C8B-B14F-4D97-AF65-F5344CB8AC3E}">
        <p14:creationId xmlns:p14="http://schemas.microsoft.com/office/powerpoint/2010/main" val="425309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5134"/>
            <a:ext cx="8020050" cy="811666"/>
          </a:xfrm>
        </p:spPr>
        <p:txBody>
          <a:bodyPr>
            <a:normAutofit/>
          </a:bodyPr>
          <a:lstStyle/>
          <a:p>
            <a:r>
              <a:rPr lang="en-US" sz="4800" b="1" dirty="0"/>
              <a:t>Current Problems</a:t>
            </a:r>
            <a:endParaRPr lang="en-US" sz="4800" dirty="0"/>
          </a:p>
        </p:txBody>
      </p:sp>
      <p:sp>
        <p:nvSpPr>
          <p:cNvPr id="3" name="Content Placeholder 2"/>
          <p:cNvSpPr>
            <a:spLocks noGrp="1"/>
          </p:cNvSpPr>
          <p:nvPr>
            <p:ph idx="1"/>
          </p:nvPr>
        </p:nvSpPr>
        <p:spPr>
          <a:xfrm>
            <a:off x="76200" y="1524000"/>
            <a:ext cx="8991600" cy="5257800"/>
          </a:xfrm>
        </p:spPr>
        <p:txBody>
          <a:bodyPr>
            <a:noAutofit/>
          </a:bodyPr>
          <a:lstStyle/>
          <a:p>
            <a:pPr marL="0" indent="0">
              <a:buNone/>
            </a:pPr>
            <a:r>
              <a:rPr lang="en-US" sz="2000" dirty="0" smtClean="0">
                <a:solidFill>
                  <a:schemeClr val="tx2"/>
                </a:solidFill>
                <a:latin typeface="Arial" panose="020B0604020202020204" pitchFamily="34" charset="0"/>
                <a:cs typeface="Arial" panose="020B0604020202020204" pitchFamily="34" charset="0"/>
              </a:rPr>
              <a:t>Financial support for newspapers is the key weakness to address today in order to build a more successful future for print periodicals. </a:t>
            </a:r>
            <a:r>
              <a:rPr lang="en-US" sz="2000" b="1" dirty="0" smtClean="0">
                <a:solidFill>
                  <a:srgbClr val="FF0000"/>
                </a:solidFill>
                <a:latin typeface="Arial" panose="020B0604020202020204" pitchFamily="34" charset="0"/>
                <a:cs typeface="Arial" panose="020B0604020202020204" pitchFamily="34" charset="0"/>
              </a:rPr>
              <a:t>Experienced journalists agree that the current newspaper business model is not sustainable and requires new ways of raising revenue. </a:t>
            </a:r>
          </a:p>
          <a:p>
            <a:pPr marL="0" indent="0">
              <a:buNone/>
            </a:pPr>
            <a:r>
              <a:rPr lang="en-US" sz="2000" dirty="0" smtClean="0">
                <a:solidFill>
                  <a:schemeClr val="tx2"/>
                </a:solidFill>
                <a:latin typeface="Arial" panose="020B0604020202020204" pitchFamily="34" charset="0"/>
                <a:cs typeface="Arial" panose="020B0604020202020204" pitchFamily="34" charset="0"/>
              </a:rPr>
              <a:t>Access to content is not the problem; there is a virtually limitless abundance of interesting stories and information available to many more readers thanks to technological change. </a:t>
            </a:r>
          </a:p>
          <a:p>
            <a:pPr marL="0" indent="0">
              <a:buNone/>
            </a:pPr>
            <a:r>
              <a:rPr lang="en-US" sz="2000" b="1" dirty="0" smtClean="0">
                <a:solidFill>
                  <a:srgbClr val="FF0000"/>
                </a:solidFill>
                <a:latin typeface="Arial" panose="020B0604020202020204" pitchFamily="34" charset="0"/>
                <a:cs typeface="Arial" panose="020B0604020202020204" pitchFamily="34" charset="0"/>
              </a:rPr>
              <a:t>The crucial problem is how to maintain the economic life support of newspapers</a:t>
            </a:r>
            <a:r>
              <a:rPr lang="en-US" sz="2000" dirty="0" smtClean="0">
                <a:solidFill>
                  <a:srgbClr val="FF0000"/>
                </a:solidFill>
                <a:latin typeface="Arial" panose="020B0604020202020204" pitchFamily="34" charset="0"/>
                <a:cs typeface="Arial" panose="020B0604020202020204" pitchFamily="34" charset="0"/>
              </a:rPr>
              <a:t> </a:t>
            </a:r>
            <a:r>
              <a:rPr lang="en-US" sz="2000" dirty="0" smtClean="0">
                <a:solidFill>
                  <a:schemeClr val="tx2"/>
                </a:solidFill>
                <a:latin typeface="Arial" panose="020B0604020202020204" pitchFamily="34" charset="0"/>
                <a:cs typeface="Arial" panose="020B0604020202020204" pitchFamily="34" charset="0"/>
              </a:rPr>
              <a:t>so that they can continue to perform their roles of recording events as they take place, informing the public about those events, and equipping readers with the information they need to understand what is happening in the world. To be sure, there are many online news sources—such as CNN.com and the Drudge Report—that are serving these roles, but according to experts such as Davis, </a:t>
            </a:r>
            <a:r>
              <a:rPr lang="en-US" sz="2000" b="1" dirty="0" smtClean="0">
                <a:solidFill>
                  <a:srgbClr val="FF0000"/>
                </a:solidFill>
                <a:latin typeface="Arial" panose="020B0604020202020204" pitchFamily="34" charset="0"/>
                <a:cs typeface="Arial" panose="020B0604020202020204" pitchFamily="34" charset="0"/>
              </a:rPr>
              <a:t>most of the country’s top print-journalistic talent is still concentrated in newspapers, and these papers still do most of the original reporting in print journalism</a:t>
            </a:r>
            <a:r>
              <a:rPr lang="en-US" sz="1400" b="1" dirty="0" smtClean="0">
                <a:solidFill>
                  <a:srgbClr val="FF0000"/>
                </a:solidFill>
                <a:latin typeface="Arial" panose="020B0604020202020204" pitchFamily="34" charset="0"/>
                <a:cs typeface="Arial" panose="020B0604020202020204" pitchFamily="34" charset="0"/>
              </a:rPr>
              <a:t>.</a:t>
            </a:r>
            <a:endParaRPr lang="en-US" sz="14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17881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5134"/>
            <a:ext cx="7943850" cy="887866"/>
          </a:xfrm>
        </p:spPr>
        <p:txBody>
          <a:bodyPr>
            <a:normAutofit/>
          </a:bodyPr>
          <a:lstStyle/>
          <a:p>
            <a:r>
              <a:rPr lang="en-US" sz="4800" b="1" dirty="0"/>
              <a:t>Current Problems</a:t>
            </a:r>
            <a:endParaRPr lang="en-US" sz="4800" dirty="0"/>
          </a:p>
        </p:txBody>
      </p:sp>
      <p:sp>
        <p:nvSpPr>
          <p:cNvPr id="3" name="Content Placeholder 2"/>
          <p:cNvSpPr>
            <a:spLocks noGrp="1"/>
          </p:cNvSpPr>
          <p:nvPr>
            <p:ph idx="1"/>
          </p:nvPr>
        </p:nvSpPr>
        <p:spPr>
          <a:xfrm>
            <a:off x="76200" y="1600200"/>
            <a:ext cx="8991600" cy="5105400"/>
          </a:xfrm>
        </p:spPr>
        <p:txBody>
          <a:bodyPr>
            <a:noAutofit/>
          </a:bodyPr>
          <a:lstStyle/>
          <a:p>
            <a:pPr marL="0" indent="0">
              <a:buNone/>
            </a:pPr>
            <a:r>
              <a:rPr lang="en-US" dirty="0" smtClean="0">
                <a:solidFill>
                  <a:schemeClr val="tx2"/>
                </a:solidFill>
                <a:latin typeface="Arial" panose="020B0604020202020204" pitchFamily="34" charset="0"/>
                <a:cs typeface="Arial" panose="020B0604020202020204" pitchFamily="34" charset="0"/>
              </a:rPr>
              <a:t>The expertise of professional newspaper journalists is </a:t>
            </a:r>
            <a:r>
              <a:rPr lang="en-US" b="1" dirty="0" smtClean="0">
                <a:solidFill>
                  <a:srgbClr val="FF0000"/>
                </a:solidFill>
                <a:latin typeface="Arial" panose="020B0604020202020204" pitchFamily="34" charset="0"/>
                <a:cs typeface="Arial" panose="020B0604020202020204" pitchFamily="34" charset="0"/>
              </a:rPr>
              <a:t>valuable for communicating with readers </a:t>
            </a:r>
            <a:r>
              <a:rPr lang="en-US" dirty="0" smtClean="0">
                <a:solidFill>
                  <a:schemeClr val="tx2"/>
                </a:solidFill>
                <a:latin typeface="Arial" panose="020B0604020202020204" pitchFamily="34" charset="0"/>
                <a:cs typeface="Arial" panose="020B0604020202020204" pitchFamily="34" charset="0"/>
              </a:rPr>
              <a:t>and should not be overlooked.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Their </a:t>
            </a:r>
            <a:r>
              <a:rPr lang="en-US" dirty="0" smtClean="0">
                <a:solidFill>
                  <a:schemeClr val="tx2"/>
                </a:solidFill>
                <a:latin typeface="Arial" panose="020B0604020202020204" pitchFamily="34" charset="0"/>
                <a:cs typeface="Arial" panose="020B0604020202020204" pitchFamily="34" charset="0"/>
              </a:rPr>
              <a:t>expertise includes 12 research talent, the ability to write clearly, a knack for analysis of events, and experience in asking the most important questions of sources to obtain the most thorough answers.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Also</a:t>
            </a:r>
            <a:r>
              <a:rPr lang="en-US" dirty="0" smtClean="0">
                <a:solidFill>
                  <a:schemeClr val="tx2"/>
                </a:solidFill>
                <a:latin typeface="Arial" panose="020B0604020202020204" pitchFamily="34" charset="0"/>
                <a:cs typeface="Arial" panose="020B0604020202020204" pitchFamily="34" charset="0"/>
              </a:rPr>
              <a:t>, their background and experience has trained them to produce stories that are well sourced and verified. </a:t>
            </a:r>
          </a:p>
          <a:p>
            <a:pPr marL="0" indent="0">
              <a:buNone/>
            </a:pPr>
            <a:r>
              <a:rPr lang="en-US" dirty="0" smtClean="0">
                <a:solidFill>
                  <a:schemeClr val="tx2"/>
                </a:solidFill>
                <a:latin typeface="Arial" panose="020B0604020202020204" pitchFamily="34" charset="0"/>
                <a:cs typeface="Arial" panose="020B0604020202020204" pitchFamily="34" charset="0"/>
              </a:rPr>
              <a:t>These types of news stories are the ones </a:t>
            </a:r>
            <a:r>
              <a:rPr lang="en-US" b="1" dirty="0" smtClean="0">
                <a:solidFill>
                  <a:srgbClr val="FF0000"/>
                </a:solidFill>
                <a:latin typeface="Arial" panose="020B0604020202020204" pitchFamily="34" charset="0"/>
                <a:cs typeface="Arial" panose="020B0604020202020204" pitchFamily="34" charset="0"/>
              </a:rPr>
              <a:t>that readers can rely on most when trying to learn what is happening in the world.</a:t>
            </a:r>
            <a:r>
              <a:rPr lang="en-US" dirty="0" smtClean="0">
                <a:solidFill>
                  <a:srgbClr val="FF0000"/>
                </a:solidFill>
                <a:latin typeface="Arial" panose="020B0604020202020204" pitchFamily="34" charset="0"/>
                <a:cs typeface="Arial" panose="020B0604020202020204" pitchFamily="34" charset="0"/>
              </a:rPr>
              <a:t> </a:t>
            </a:r>
            <a:endParaRPr lang="en-US"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00398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5134"/>
            <a:ext cx="7943850" cy="887866"/>
          </a:xfrm>
        </p:spPr>
        <p:txBody>
          <a:bodyPr>
            <a:normAutofit/>
          </a:bodyPr>
          <a:lstStyle/>
          <a:p>
            <a:r>
              <a:rPr lang="en-US" sz="4800" b="1" dirty="0"/>
              <a:t>Current Problems</a:t>
            </a:r>
            <a:endParaRPr lang="en-US" sz="4800" dirty="0"/>
          </a:p>
        </p:txBody>
      </p:sp>
      <p:sp>
        <p:nvSpPr>
          <p:cNvPr id="3" name="Content Placeholder 2"/>
          <p:cNvSpPr>
            <a:spLocks noGrp="1"/>
          </p:cNvSpPr>
          <p:nvPr>
            <p:ph idx="1"/>
          </p:nvPr>
        </p:nvSpPr>
        <p:spPr>
          <a:xfrm>
            <a:off x="76200" y="1600200"/>
            <a:ext cx="8991600" cy="5105400"/>
          </a:xfrm>
        </p:spPr>
        <p:txBody>
          <a:bodyPr>
            <a:noAutofit/>
          </a:bodyPr>
          <a:lstStyle/>
          <a:p>
            <a:pPr marL="0" indent="0">
              <a:buNone/>
            </a:pPr>
            <a:r>
              <a:rPr lang="en-US" dirty="0" smtClean="0">
                <a:solidFill>
                  <a:schemeClr val="tx2"/>
                </a:solidFill>
                <a:latin typeface="Arial" panose="020B0604020202020204" pitchFamily="34" charset="0"/>
                <a:cs typeface="Arial" panose="020B0604020202020204" pitchFamily="34" charset="0"/>
              </a:rPr>
              <a:t>In </a:t>
            </a:r>
            <a:r>
              <a:rPr lang="en-US" dirty="0" smtClean="0">
                <a:solidFill>
                  <a:schemeClr val="tx2"/>
                </a:solidFill>
                <a:latin typeface="Arial" panose="020B0604020202020204" pitchFamily="34" charset="0"/>
                <a:cs typeface="Arial" panose="020B0604020202020204" pitchFamily="34" charset="0"/>
              </a:rPr>
              <a:t>order for the public to be served by this kind of expertise, newspapers need to adapt to the changes in today’s media landscape, whether they do so as newsprint or electronic publications. </a:t>
            </a:r>
          </a:p>
          <a:p>
            <a:pPr marL="0" indent="0">
              <a:buNone/>
            </a:pPr>
            <a:r>
              <a:rPr lang="en-US" dirty="0" smtClean="0">
                <a:solidFill>
                  <a:schemeClr val="tx2"/>
                </a:solidFill>
                <a:latin typeface="Arial" panose="020B0604020202020204" pitchFamily="34" charset="0"/>
                <a:cs typeface="Arial" panose="020B0604020202020204" pitchFamily="34" charset="0"/>
              </a:rPr>
              <a:t>With advertising declining at the same time that many fixed costs are rising for many traditional print publications</a:t>
            </a:r>
            <a:r>
              <a:rPr lang="en-US" b="1" dirty="0" smtClean="0">
                <a:solidFill>
                  <a:srgbClr val="FF0000"/>
                </a:solidFill>
                <a:latin typeface="Arial" panose="020B0604020202020204" pitchFamily="34" charset="0"/>
                <a:cs typeface="Arial" panose="020B0604020202020204" pitchFamily="34" charset="0"/>
              </a:rPr>
              <a:t>, newspaper profits are being squeezed in an unprecedented way. </a:t>
            </a:r>
          </a:p>
          <a:p>
            <a:pPr marL="0" indent="0">
              <a:buNone/>
            </a:pPr>
            <a:r>
              <a:rPr lang="en-US" dirty="0" smtClean="0">
                <a:solidFill>
                  <a:schemeClr val="tx2"/>
                </a:solidFill>
                <a:latin typeface="Arial" panose="020B0604020202020204" pitchFamily="34" charset="0"/>
                <a:cs typeface="Arial" panose="020B0604020202020204" pitchFamily="34" charset="0"/>
              </a:rPr>
              <a:t>Therefore, </a:t>
            </a:r>
            <a:r>
              <a:rPr lang="en-US" b="1" dirty="0" smtClean="0">
                <a:solidFill>
                  <a:srgbClr val="FF0000"/>
                </a:solidFill>
                <a:latin typeface="Arial" panose="020B0604020202020204" pitchFamily="34" charset="0"/>
                <a:cs typeface="Arial" panose="020B0604020202020204" pitchFamily="34" charset="0"/>
              </a:rPr>
              <a:t>new models for drawing revenue need to be tried so that newspapers can regain profits and continue their important work.</a:t>
            </a:r>
            <a:endParaRPr lang="en-US"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56133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0950"/>
            <a:ext cx="7791450" cy="1036850"/>
          </a:xfrm>
        </p:spPr>
        <p:txBody>
          <a:bodyPr>
            <a:noAutofit/>
          </a:bodyPr>
          <a:lstStyle/>
          <a:p>
            <a:r>
              <a:rPr lang="en-US" sz="4800" b="1" dirty="0"/>
              <a:t>The </a:t>
            </a:r>
            <a:r>
              <a:rPr lang="en-US" sz="4800" b="1" dirty="0" smtClean="0"/>
              <a:t>New Publishing Markets</a:t>
            </a:r>
            <a:endParaRPr lang="en-US" sz="4800" b="1" dirty="0"/>
          </a:p>
        </p:txBody>
      </p:sp>
      <p:sp>
        <p:nvSpPr>
          <p:cNvPr id="3" name="Content Placeholder 2"/>
          <p:cNvSpPr>
            <a:spLocks noGrp="1"/>
          </p:cNvSpPr>
          <p:nvPr>
            <p:ph idx="1"/>
          </p:nvPr>
        </p:nvSpPr>
        <p:spPr>
          <a:xfrm>
            <a:off x="152400" y="1600200"/>
            <a:ext cx="8839200" cy="5181600"/>
          </a:xfrm>
        </p:spPr>
        <p:txBody>
          <a:bodyPr>
            <a:noAutofit/>
          </a:bodyPr>
          <a:lstStyle/>
          <a:p>
            <a:pPr marL="0" indent="0">
              <a:buNone/>
            </a:pPr>
            <a:r>
              <a:rPr lang="en-US" b="1" dirty="0" smtClean="0">
                <a:solidFill>
                  <a:srgbClr val="FF0000"/>
                </a:solidFill>
                <a:latin typeface="Arial" panose="020B0604020202020204" pitchFamily="34" charset="0"/>
                <a:cs typeface="Arial" panose="020B0604020202020204" pitchFamily="34" charset="0"/>
              </a:rPr>
              <a:t>Thanks to the proliferation of electronic sources of media, publishing markets are more diverse and more competitive than ever. </a:t>
            </a:r>
            <a:r>
              <a:rPr lang="en-US" dirty="0" smtClean="0">
                <a:solidFill>
                  <a:schemeClr val="tx2"/>
                </a:solidFill>
                <a:latin typeface="Arial" panose="020B0604020202020204" pitchFamily="34" charset="0"/>
                <a:cs typeface="Arial" panose="020B0604020202020204" pitchFamily="34" charset="0"/>
              </a:rPr>
              <a:t>The new publishing markets have low barriers to entry, intense competition, lower fixed costs and decentralized production and </a:t>
            </a:r>
            <a:r>
              <a:rPr lang="en-US" dirty="0" smtClean="0">
                <a:solidFill>
                  <a:schemeClr val="tx2"/>
                </a:solidFill>
                <a:latin typeface="Arial" panose="020B0604020202020204" pitchFamily="34" charset="0"/>
                <a:cs typeface="Arial" panose="020B0604020202020204" pitchFamily="34" charset="0"/>
              </a:rPr>
              <a:t>distribution. </a:t>
            </a:r>
          </a:p>
          <a:p>
            <a:pPr marL="0" indent="0">
              <a:buNone/>
            </a:pPr>
            <a:r>
              <a:rPr lang="en-US" dirty="0" smtClean="0">
                <a:solidFill>
                  <a:schemeClr val="tx2"/>
                </a:solidFill>
                <a:latin typeface="Arial" panose="020B0604020202020204" pitchFamily="34" charset="0"/>
                <a:cs typeface="Arial" panose="020B0604020202020204" pitchFamily="34" charset="0"/>
              </a:rPr>
              <a:t>This </a:t>
            </a:r>
            <a:r>
              <a:rPr lang="en-US" dirty="0" smtClean="0">
                <a:solidFill>
                  <a:schemeClr val="tx2"/>
                </a:solidFill>
                <a:latin typeface="Arial" panose="020B0604020202020204" pitchFamily="34" charset="0"/>
                <a:cs typeface="Arial" panose="020B0604020202020204" pitchFamily="34" charset="0"/>
              </a:rPr>
              <a:t>fundamentally new 7 economic environment allows many new media sources to emerge, but it also puts many traditional print outlets in a difficult position. </a:t>
            </a:r>
            <a:r>
              <a:rPr lang="en-US" b="1" dirty="0" smtClean="0">
                <a:solidFill>
                  <a:srgbClr val="FF0000"/>
                </a:solidFill>
                <a:latin typeface="Arial" panose="020B0604020202020204" pitchFamily="34" charset="0"/>
                <a:cs typeface="Arial" panose="020B0604020202020204" pitchFamily="34" charset="0"/>
              </a:rPr>
              <a:t>Thanks to the wide, cost-free availability of news content on the Internet, readers are able to access free information on current events from any number of electronic sources simply by exploring the World Wide Web.</a:t>
            </a:r>
            <a:r>
              <a:rPr lang="en-US" b="1" dirty="0" smtClean="0">
                <a:solidFill>
                  <a:schemeClr val="tx2"/>
                </a:solidFill>
                <a:latin typeface="Arial" panose="020B0604020202020204" pitchFamily="34" charset="0"/>
                <a:cs typeface="Arial" panose="020B0604020202020204" pitchFamily="34" charset="0"/>
              </a:rPr>
              <a:t> </a:t>
            </a:r>
            <a:endParaRPr lang="en-US"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54752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5134"/>
            <a:ext cx="7867650" cy="811666"/>
          </a:xfrm>
        </p:spPr>
        <p:txBody>
          <a:bodyPr>
            <a:normAutofit/>
          </a:bodyPr>
          <a:lstStyle/>
          <a:p>
            <a:r>
              <a:rPr lang="en-US" sz="4800" b="1" dirty="0" smtClean="0"/>
              <a:t>Positive Development</a:t>
            </a:r>
            <a:endParaRPr lang="en-US" sz="4800" b="1" dirty="0"/>
          </a:p>
        </p:txBody>
      </p:sp>
      <p:sp>
        <p:nvSpPr>
          <p:cNvPr id="3" name="Content Placeholder 2"/>
          <p:cNvSpPr>
            <a:spLocks noGrp="1"/>
          </p:cNvSpPr>
          <p:nvPr>
            <p:ph idx="1"/>
          </p:nvPr>
        </p:nvSpPr>
        <p:spPr>
          <a:xfrm>
            <a:off x="152400" y="1600200"/>
            <a:ext cx="8839200" cy="5181600"/>
          </a:xfrm>
        </p:spPr>
        <p:txBody>
          <a:bodyPr>
            <a:noAutofit/>
          </a:bodyPr>
          <a:lstStyle/>
          <a:p>
            <a:pPr marL="0" indent="0">
              <a:buNone/>
            </a:pPr>
            <a:r>
              <a:rPr lang="en-US" dirty="0" smtClean="0">
                <a:solidFill>
                  <a:schemeClr val="tx2"/>
                </a:solidFill>
                <a:latin typeface="Arial" panose="020B0604020202020204" pitchFamily="34" charset="0"/>
                <a:cs typeface="Arial" panose="020B0604020202020204" pitchFamily="34" charset="0"/>
              </a:rPr>
              <a:t>In </a:t>
            </a:r>
            <a:r>
              <a:rPr lang="en-US" dirty="0" smtClean="0">
                <a:solidFill>
                  <a:schemeClr val="tx2"/>
                </a:solidFill>
                <a:latin typeface="Arial" panose="020B0604020202020204" pitchFamily="34" charset="0"/>
                <a:cs typeface="Arial" panose="020B0604020202020204" pitchFamily="34" charset="0"/>
              </a:rPr>
              <a:t>most ways, this is a positive development. However, there are also problems related to this new capability.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b="1" dirty="0" smtClean="0">
                <a:solidFill>
                  <a:schemeClr val="tx2"/>
                </a:solidFill>
                <a:latin typeface="Arial" panose="020B0604020202020204" pitchFamily="34" charset="0"/>
                <a:cs typeface="Arial" panose="020B0604020202020204" pitchFamily="34" charset="0"/>
              </a:rPr>
              <a:t>First</a:t>
            </a:r>
            <a:r>
              <a:rPr lang="en-US" b="1" dirty="0" smtClean="0">
                <a:solidFill>
                  <a:schemeClr val="tx2"/>
                </a:solidFill>
                <a:latin typeface="Arial" panose="020B0604020202020204" pitchFamily="34" charset="0"/>
                <a:cs typeface="Arial" panose="020B0604020202020204" pitchFamily="34" charset="0"/>
              </a:rPr>
              <a:t>, </a:t>
            </a:r>
            <a:r>
              <a:rPr lang="en-US" b="1" dirty="0" smtClean="0">
                <a:solidFill>
                  <a:srgbClr val="FF0000"/>
                </a:solidFill>
                <a:latin typeface="Arial" panose="020B0604020202020204" pitchFamily="34" charset="0"/>
                <a:cs typeface="Arial" panose="020B0604020202020204" pitchFamily="34" charset="0"/>
              </a:rPr>
              <a:t>the sheer volume of electronic sources makes it difficult to determine which resources are most reliable and credible</a:t>
            </a:r>
            <a:r>
              <a:rPr lang="en-US" b="1" dirty="0" smtClean="0">
                <a:solidFill>
                  <a:srgbClr val="FF0000"/>
                </a:solidFill>
                <a:latin typeface="Arial" panose="020B0604020202020204" pitchFamily="34" charset="0"/>
                <a:cs typeface="Arial" panose="020B0604020202020204" pitchFamily="34" charset="0"/>
              </a:rPr>
              <a:t>.</a:t>
            </a:r>
          </a:p>
          <a:p>
            <a:pPr marL="0" indent="0">
              <a:buNone/>
            </a:pPr>
            <a:r>
              <a:rPr lang="en-US" b="1" dirty="0" smtClean="0">
                <a:solidFill>
                  <a:schemeClr val="tx2"/>
                </a:solidFill>
                <a:latin typeface="Arial" panose="020B0604020202020204" pitchFamily="34" charset="0"/>
                <a:cs typeface="Arial" panose="020B0604020202020204" pitchFamily="34" charset="0"/>
              </a:rPr>
              <a:t>Not </a:t>
            </a:r>
            <a:r>
              <a:rPr lang="en-US" b="1" dirty="0" smtClean="0">
                <a:solidFill>
                  <a:schemeClr val="tx2"/>
                </a:solidFill>
                <a:latin typeface="Arial" panose="020B0604020202020204" pitchFamily="34" charset="0"/>
                <a:cs typeface="Arial" panose="020B0604020202020204" pitchFamily="34" charset="0"/>
              </a:rPr>
              <a:t>all news-related Internet sites are well-edited or even grounded in hard </a:t>
            </a:r>
            <a:r>
              <a:rPr lang="en-US" b="1" dirty="0" smtClean="0">
                <a:solidFill>
                  <a:schemeClr val="tx2"/>
                </a:solidFill>
                <a:latin typeface="Arial" panose="020B0604020202020204" pitchFamily="34" charset="0"/>
                <a:cs typeface="Arial" panose="020B0604020202020204" pitchFamily="34" charset="0"/>
              </a:rPr>
              <a:t>facts. </a:t>
            </a:r>
          </a:p>
          <a:p>
            <a:pPr marL="0" indent="0">
              <a:buNone/>
            </a:pPr>
            <a:r>
              <a:rPr lang="en-US" b="1" dirty="0" smtClean="0">
                <a:solidFill>
                  <a:schemeClr val="tx2"/>
                </a:solidFill>
                <a:latin typeface="Arial" panose="020B0604020202020204" pitchFamily="34" charset="0"/>
                <a:cs typeface="Arial" panose="020B0604020202020204" pitchFamily="34" charset="0"/>
              </a:rPr>
              <a:t>A</a:t>
            </a:r>
            <a:r>
              <a:rPr lang="en-US" b="1" dirty="0" smtClean="0">
                <a:solidFill>
                  <a:schemeClr val="tx2"/>
                </a:solidFill>
                <a:latin typeface="Arial" panose="020B0604020202020204" pitchFamily="34" charset="0"/>
                <a:cs typeface="Arial" panose="020B0604020202020204" pitchFamily="34" charset="0"/>
              </a:rPr>
              <a:t>nother </a:t>
            </a:r>
            <a:r>
              <a:rPr lang="en-US" b="1" dirty="0" smtClean="0">
                <a:solidFill>
                  <a:schemeClr val="tx2"/>
                </a:solidFill>
                <a:latin typeface="Arial" panose="020B0604020202020204" pitchFamily="34" charset="0"/>
                <a:cs typeface="Arial" panose="020B0604020202020204" pitchFamily="34" charset="0"/>
              </a:rPr>
              <a:t>problem</a:t>
            </a:r>
            <a:r>
              <a:rPr lang="en-US" b="1" dirty="0" smtClean="0">
                <a:solidFill>
                  <a:srgbClr val="FF0000"/>
                </a:solidFill>
                <a:latin typeface="Arial" panose="020B0604020202020204" pitchFamily="34" charset="0"/>
                <a:cs typeface="Arial" panose="020B0604020202020204" pitchFamily="34" charset="0"/>
              </a:rPr>
              <a:t>: Even though many online news sources are both informative and credible, not all of them engage in the type of primary-source reporting associated with traditional </a:t>
            </a:r>
            <a:r>
              <a:rPr lang="en-US" b="1" dirty="0" smtClean="0">
                <a:solidFill>
                  <a:srgbClr val="FF0000"/>
                </a:solidFill>
                <a:latin typeface="Arial" panose="020B0604020202020204" pitchFamily="34" charset="0"/>
                <a:cs typeface="Arial" panose="020B0604020202020204" pitchFamily="34" charset="0"/>
              </a:rPr>
              <a:t>newspapers.</a:t>
            </a:r>
            <a:endParaRPr lang="en-US"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425577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5134"/>
            <a:ext cx="7791450" cy="811666"/>
          </a:xfrm>
        </p:spPr>
        <p:txBody>
          <a:bodyPr>
            <a:normAutofit/>
          </a:bodyPr>
          <a:lstStyle/>
          <a:p>
            <a:r>
              <a:rPr lang="en-US" sz="4800" b="1" dirty="0"/>
              <a:t>Hands-on </a:t>
            </a:r>
            <a:r>
              <a:rPr lang="en-US" sz="4800" b="1" dirty="0" smtClean="0"/>
              <a:t>Reporting</a:t>
            </a:r>
            <a:endParaRPr lang="en-US" sz="4800" b="1" dirty="0"/>
          </a:p>
        </p:txBody>
      </p:sp>
      <p:sp>
        <p:nvSpPr>
          <p:cNvPr id="3" name="Content Placeholder 2"/>
          <p:cNvSpPr>
            <a:spLocks noGrp="1"/>
          </p:cNvSpPr>
          <p:nvPr>
            <p:ph idx="1"/>
          </p:nvPr>
        </p:nvSpPr>
        <p:spPr>
          <a:xfrm>
            <a:off x="0" y="1600200"/>
            <a:ext cx="9144000" cy="5181600"/>
          </a:xfrm>
        </p:spPr>
        <p:txBody>
          <a:bodyPr>
            <a:noAutofit/>
          </a:bodyPr>
          <a:lstStyle/>
          <a:p>
            <a:pPr marL="0" indent="0">
              <a:buNone/>
            </a:pPr>
            <a:r>
              <a:rPr lang="en-US" sz="2100" dirty="0" smtClean="0">
                <a:solidFill>
                  <a:schemeClr val="tx2"/>
                </a:solidFill>
                <a:latin typeface="Arial" panose="020B0604020202020204" pitchFamily="34" charset="0"/>
                <a:cs typeface="Arial" panose="020B0604020202020204" pitchFamily="34" charset="0"/>
              </a:rPr>
              <a:t>For </a:t>
            </a:r>
            <a:r>
              <a:rPr lang="en-US" sz="2100" dirty="0" smtClean="0">
                <a:solidFill>
                  <a:schemeClr val="tx2"/>
                </a:solidFill>
                <a:latin typeface="Arial" panose="020B0604020202020204" pitchFamily="34" charset="0"/>
                <a:cs typeface="Arial" panose="020B0604020202020204" pitchFamily="34" charset="0"/>
              </a:rPr>
              <a:t>this reason, </a:t>
            </a:r>
            <a:r>
              <a:rPr lang="en-US" sz="2100" b="1" dirty="0" smtClean="0">
                <a:solidFill>
                  <a:srgbClr val="FF0000"/>
                </a:solidFill>
                <a:latin typeface="Arial" panose="020B0604020202020204" pitchFamily="34" charset="0"/>
                <a:cs typeface="Arial" panose="020B0604020202020204" pitchFamily="34" charset="0"/>
              </a:rPr>
              <a:t>many Internet sources—valuable as they are—lack a crucial element of journalism that is important to keeping readers informed. </a:t>
            </a:r>
            <a:r>
              <a:rPr lang="en-US" sz="2100" b="1" dirty="0" smtClean="0">
                <a:solidFill>
                  <a:srgbClr val="FF0000"/>
                </a:solidFill>
                <a:latin typeface="Arial" panose="020B0604020202020204" pitchFamily="34" charset="0"/>
                <a:cs typeface="Arial" panose="020B0604020202020204" pitchFamily="34" charset="0"/>
              </a:rPr>
              <a:t> </a:t>
            </a:r>
            <a:r>
              <a:rPr lang="en-US" sz="2100" dirty="0" smtClean="0">
                <a:solidFill>
                  <a:schemeClr val="tx2"/>
                </a:solidFill>
                <a:latin typeface="Arial" panose="020B0604020202020204" pitchFamily="34" charset="0"/>
                <a:cs typeface="Arial" panose="020B0604020202020204" pitchFamily="34" charset="0"/>
              </a:rPr>
              <a:t>Hands-on </a:t>
            </a:r>
            <a:r>
              <a:rPr lang="en-US" sz="2100" dirty="0" smtClean="0">
                <a:solidFill>
                  <a:schemeClr val="tx2"/>
                </a:solidFill>
                <a:latin typeface="Arial" panose="020B0604020202020204" pitchFamily="34" charset="0"/>
                <a:cs typeface="Arial" panose="020B0604020202020204" pitchFamily="34" charset="0"/>
              </a:rPr>
              <a:t>reporting is the most effective, reliable way to inform the public about key stories. It is the work in which print journalists gather information for news stories by seeking out individuals who can serve as </a:t>
            </a:r>
            <a:r>
              <a:rPr lang="en-US" sz="2100" b="1" dirty="0" smtClean="0">
                <a:solidFill>
                  <a:srgbClr val="FF0000"/>
                </a:solidFill>
                <a:latin typeface="Arial" panose="020B0604020202020204" pitchFamily="34" charset="0"/>
                <a:cs typeface="Arial" panose="020B0604020202020204" pitchFamily="34" charset="0"/>
              </a:rPr>
              <a:t>sources, interviewing those sources, asking questions in order to answer all possible questions readers may have about the story, and conducting appropriate background research on the subject matter. </a:t>
            </a:r>
            <a:r>
              <a:rPr lang="en-US" sz="2100" dirty="0" smtClean="0">
                <a:solidFill>
                  <a:schemeClr val="tx2"/>
                </a:solidFill>
                <a:latin typeface="Arial" panose="020B0604020202020204" pitchFamily="34" charset="0"/>
                <a:cs typeface="Arial" panose="020B0604020202020204" pitchFamily="34" charset="0"/>
              </a:rPr>
              <a:t>It is mostly newspapers that actually do this kind of work, although many Internet news sources practice it as well. </a:t>
            </a:r>
            <a:endParaRPr lang="en-US" sz="2100" dirty="0" smtClean="0">
              <a:solidFill>
                <a:schemeClr val="tx2"/>
              </a:solidFill>
              <a:latin typeface="Arial" panose="020B0604020202020204" pitchFamily="34" charset="0"/>
              <a:cs typeface="Arial" panose="020B0604020202020204" pitchFamily="34" charset="0"/>
            </a:endParaRPr>
          </a:p>
          <a:p>
            <a:pPr marL="0" indent="0">
              <a:buNone/>
            </a:pPr>
            <a:r>
              <a:rPr lang="en-US" sz="2100" dirty="0" smtClean="0">
                <a:solidFill>
                  <a:schemeClr val="tx2"/>
                </a:solidFill>
                <a:latin typeface="Arial" panose="020B0604020202020204" pitchFamily="34" charset="0"/>
                <a:cs typeface="Arial" panose="020B0604020202020204" pitchFamily="34" charset="0"/>
              </a:rPr>
              <a:t>Nevertheless</a:t>
            </a:r>
            <a:r>
              <a:rPr lang="en-US" sz="2100" dirty="0" smtClean="0">
                <a:solidFill>
                  <a:schemeClr val="tx2"/>
                </a:solidFill>
                <a:latin typeface="Arial" panose="020B0604020202020204" pitchFamily="34" charset="0"/>
                <a:cs typeface="Arial" panose="020B0604020202020204" pitchFamily="34" charset="0"/>
              </a:rPr>
              <a:t>, those who report for a living and are most experienced 8 in how to ask the right questions and write an informative story generally come from a print background. Thus, even with the rich proliferation of news resources on the Internet, newspapers are still vital; while newspapers and Internet sites alike can practice professional reporting, an Internet news site must behave like a newspaper insofar as demanding professional reporting and research on the part of its </a:t>
            </a:r>
            <a:r>
              <a:rPr lang="en-US" sz="2100" dirty="0" smtClean="0">
                <a:solidFill>
                  <a:schemeClr val="tx2"/>
                </a:solidFill>
                <a:latin typeface="Arial" panose="020B0604020202020204" pitchFamily="34" charset="0"/>
                <a:cs typeface="Arial" panose="020B0604020202020204" pitchFamily="34" charset="0"/>
              </a:rPr>
              <a:t>writers.</a:t>
            </a:r>
            <a:endParaRPr lang="en-US" sz="21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24007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5134"/>
            <a:ext cx="7791450" cy="735466"/>
          </a:xfrm>
        </p:spPr>
        <p:txBody>
          <a:bodyPr>
            <a:noAutofit/>
          </a:bodyPr>
          <a:lstStyle/>
          <a:p>
            <a:r>
              <a:rPr lang="en-US" sz="4400" b="1" dirty="0" smtClean="0"/>
              <a:t>Traditional Standards</a:t>
            </a:r>
            <a:endParaRPr lang="en-US" sz="4400" b="1" dirty="0"/>
          </a:p>
        </p:txBody>
      </p:sp>
      <p:sp>
        <p:nvSpPr>
          <p:cNvPr id="3" name="Content Placeholder 2"/>
          <p:cNvSpPr>
            <a:spLocks noGrp="1"/>
          </p:cNvSpPr>
          <p:nvPr>
            <p:ph idx="1"/>
          </p:nvPr>
        </p:nvSpPr>
        <p:spPr>
          <a:xfrm>
            <a:off x="152400" y="1600200"/>
            <a:ext cx="8839200" cy="5181600"/>
          </a:xfrm>
        </p:spPr>
        <p:txBody>
          <a:bodyPr>
            <a:noAutofit/>
          </a:bodyPr>
          <a:lstStyle/>
          <a:p>
            <a:pPr marL="0" indent="0">
              <a:buNone/>
            </a:pPr>
            <a:r>
              <a:rPr lang="en-US" dirty="0" smtClean="0">
                <a:solidFill>
                  <a:schemeClr val="tx2"/>
                </a:solidFill>
                <a:latin typeface="Arial" panose="020B0604020202020204" pitchFamily="34" charset="0"/>
                <a:cs typeface="Arial" panose="020B0604020202020204" pitchFamily="34" charset="0"/>
              </a:rPr>
              <a:t>In </a:t>
            </a:r>
            <a:r>
              <a:rPr lang="en-US" dirty="0" smtClean="0">
                <a:solidFill>
                  <a:schemeClr val="tx2"/>
                </a:solidFill>
                <a:latin typeface="Arial" panose="020B0604020202020204" pitchFamily="34" charset="0"/>
                <a:cs typeface="Arial" panose="020B0604020202020204" pitchFamily="34" charset="0"/>
              </a:rPr>
              <a:t>practice, </a:t>
            </a:r>
            <a:r>
              <a:rPr lang="en-US" b="1" dirty="0" smtClean="0">
                <a:solidFill>
                  <a:srgbClr val="FF0000"/>
                </a:solidFill>
                <a:latin typeface="Arial" panose="020B0604020202020204" pitchFamily="34" charset="0"/>
                <a:cs typeface="Arial" panose="020B0604020202020204" pitchFamily="34" charset="0"/>
              </a:rPr>
              <a:t>newspapers, </a:t>
            </a:r>
            <a:r>
              <a:rPr lang="en-US" b="1" dirty="0" smtClean="0">
                <a:solidFill>
                  <a:srgbClr val="FF0000"/>
                </a:solidFill>
                <a:latin typeface="Arial" panose="020B0604020202020204" pitchFamily="34" charset="0"/>
                <a:cs typeface="Arial" panose="020B0604020202020204" pitchFamily="34" charset="0"/>
              </a:rPr>
              <a:t>value is essentially the same whether the newspapers themselves appear as traditional newsprint products or as electronic versions. Some people simply enjoy reading a paper product as opposed to an online one.</a:t>
            </a:r>
            <a:r>
              <a:rPr lang="en-US" dirty="0" smtClean="0">
                <a:solidFill>
                  <a:srgbClr val="FF0000"/>
                </a:solidFill>
                <a:latin typeface="Arial" panose="020B0604020202020204" pitchFamily="34" charset="0"/>
                <a:cs typeface="Arial" panose="020B0604020202020204" pitchFamily="34" charset="0"/>
              </a:rPr>
              <a:t> </a:t>
            </a:r>
            <a:endParaRPr lang="en-US" dirty="0" smtClean="0">
              <a:solidFill>
                <a:srgbClr val="FF0000"/>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As </a:t>
            </a:r>
            <a:r>
              <a:rPr lang="en-US" dirty="0" smtClean="0">
                <a:solidFill>
                  <a:schemeClr val="tx2"/>
                </a:solidFill>
                <a:latin typeface="Arial" panose="020B0604020202020204" pitchFamily="34" charset="0"/>
                <a:cs typeface="Arial" panose="020B0604020202020204" pitchFamily="34" charset="0"/>
              </a:rPr>
              <a:t>long as </a:t>
            </a:r>
            <a:r>
              <a:rPr lang="en-US" b="1" dirty="0" smtClean="0">
                <a:solidFill>
                  <a:srgbClr val="FF0000"/>
                </a:solidFill>
                <a:latin typeface="Arial" panose="020B0604020202020204" pitchFamily="34" charset="0"/>
                <a:cs typeface="Arial" panose="020B0604020202020204" pitchFamily="34" charset="0"/>
              </a:rPr>
              <a:t>there is a readership for both versions of the newspaper, they will continue to exist.</a:t>
            </a:r>
            <a:r>
              <a:rPr lang="en-US" b="1" dirty="0" smtClean="0">
                <a:solidFill>
                  <a:schemeClr val="tx2"/>
                </a:solidFill>
                <a:latin typeface="Arial" panose="020B0604020202020204" pitchFamily="34" charset="0"/>
                <a:cs typeface="Arial" panose="020B0604020202020204" pitchFamily="34" charset="0"/>
              </a:rPr>
              <a:t> </a:t>
            </a:r>
            <a:r>
              <a:rPr lang="en-US" dirty="0" smtClean="0">
                <a:solidFill>
                  <a:schemeClr val="tx2"/>
                </a:solidFill>
                <a:latin typeface="Arial" panose="020B0604020202020204" pitchFamily="34" charset="0"/>
                <a:cs typeface="Arial" panose="020B0604020202020204" pitchFamily="34" charset="0"/>
              </a:rPr>
              <a:t>Whether or not the traditional paper version survives over the long term is an open question; it will depend on how much electronic print displaces newsprint in the years ahead.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As </a:t>
            </a:r>
            <a:r>
              <a:rPr lang="en-US" dirty="0" smtClean="0">
                <a:solidFill>
                  <a:schemeClr val="tx2"/>
                </a:solidFill>
                <a:latin typeface="Arial" panose="020B0604020202020204" pitchFamily="34" charset="0"/>
                <a:cs typeface="Arial" panose="020B0604020202020204" pitchFamily="34" charset="0"/>
              </a:rPr>
              <a:t>long as traditional standards of good journalism are upheld, the newspaper will be valuable on paper or on the Internet. </a:t>
            </a:r>
            <a:endParaRPr lang="en-US"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184015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075019" cy="678180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221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5134"/>
            <a:ext cx="7943850" cy="811666"/>
          </a:xfrm>
        </p:spPr>
        <p:txBody>
          <a:bodyPr>
            <a:normAutofit/>
          </a:bodyPr>
          <a:lstStyle/>
          <a:p>
            <a:r>
              <a:rPr lang="en-US" sz="4800" b="1" dirty="0" smtClean="0"/>
              <a:t>Meet </a:t>
            </a:r>
            <a:r>
              <a:rPr lang="en-US" sz="4800" b="1" dirty="0"/>
              <a:t>the </a:t>
            </a:r>
            <a:r>
              <a:rPr lang="en-US" sz="4800" b="1" dirty="0" smtClean="0"/>
              <a:t>Challenges</a:t>
            </a:r>
            <a:endParaRPr lang="en-US" sz="4800" dirty="0"/>
          </a:p>
        </p:txBody>
      </p:sp>
      <p:sp>
        <p:nvSpPr>
          <p:cNvPr id="3" name="Content Placeholder 2"/>
          <p:cNvSpPr>
            <a:spLocks noGrp="1"/>
          </p:cNvSpPr>
          <p:nvPr>
            <p:ph idx="1"/>
          </p:nvPr>
        </p:nvSpPr>
        <p:spPr>
          <a:xfrm>
            <a:off x="152400" y="1600200"/>
            <a:ext cx="8839200" cy="5029200"/>
          </a:xfrm>
        </p:spPr>
        <p:txBody>
          <a:bodyPr>
            <a:noAutofit/>
          </a:bodyPr>
          <a:lstStyle/>
          <a:p>
            <a:pPr marL="0" indent="0">
              <a:buNone/>
            </a:pPr>
            <a:r>
              <a:rPr lang="en-US" sz="2800" dirty="0" smtClean="0">
                <a:latin typeface="Arial" panose="020B0604020202020204" pitchFamily="34" charset="0"/>
                <a:cs typeface="Arial" panose="020B0604020202020204" pitchFamily="34" charset="0"/>
              </a:rPr>
              <a:t>Newspapers, despite their current financial troubles, </a:t>
            </a:r>
            <a:r>
              <a:rPr lang="en-US" sz="2800" b="1" dirty="0" smtClean="0">
                <a:solidFill>
                  <a:srgbClr val="FF0000"/>
                </a:solidFill>
                <a:latin typeface="Arial" panose="020B0604020202020204" pitchFamily="34" charset="0"/>
                <a:cs typeface="Arial" panose="020B0604020202020204" pitchFamily="34" charset="0"/>
              </a:rPr>
              <a:t>can nevertheless survive and prosper in the digital, new-media era if they can find more reliable ways of raising revenue. </a:t>
            </a:r>
          </a:p>
          <a:p>
            <a:pPr marL="0" indent="0">
              <a:buNone/>
            </a:pPr>
            <a:r>
              <a:rPr lang="en-US" sz="2800" dirty="0" smtClean="0">
                <a:latin typeface="Arial" panose="020B0604020202020204" pitchFamily="34" charset="0"/>
                <a:cs typeface="Arial" panose="020B0604020202020204" pitchFamily="34" charset="0"/>
              </a:rPr>
              <a:t>No newspaper can hope to succeed in the contemporary media landscape unless it can adjust its </a:t>
            </a:r>
            <a:r>
              <a:rPr lang="en-US" sz="2800" b="1" dirty="0" smtClean="0">
                <a:solidFill>
                  <a:srgbClr val="FF0000"/>
                </a:solidFill>
                <a:latin typeface="Arial" panose="020B0604020202020204" pitchFamily="34" charset="0"/>
                <a:cs typeface="Arial" panose="020B0604020202020204" pitchFamily="34" charset="0"/>
              </a:rPr>
              <a:t>business model to meet the challenges </a:t>
            </a:r>
            <a:r>
              <a:rPr lang="en-US" sz="2800" dirty="0" smtClean="0">
                <a:latin typeface="Arial" panose="020B0604020202020204" pitchFamily="34" charset="0"/>
                <a:cs typeface="Arial" panose="020B0604020202020204" pitchFamily="34" charset="0"/>
              </a:rPr>
              <a:t>presented by Internet-based news. </a:t>
            </a:r>
          </a:p>
          <a:p>
            <a:pPr marL="0" indent="0">
              <a:buNone/>
            </a:pPr>
            <a:r>
              <a:rPr lang="en-US" sz="2800" dirty="0" smtClean="0">
                <a:latin typeface="Arial" panose="020B0604020202020204" pitchFamily="34" charset="0"/>
                <a:cs typeface="Arial" panose="020B0604020202020204" pitchFamily="34" charset="0"/>
              </a:rPr>
              <a:t>With large amounts of news and information available for free on the World Wide Web, newspapers need to reconsider their traditional business model in order to remain relevant and competitive. </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158594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5134"/>
            <a:ext cx="8020050" cy="811666"/>
          </a:xfrm>
        </p:spPr>
        <p:txBody>
          <a:bodyPr>
            <a:normAutofit/>
          </a:bodyPr>
          <a:lstStyle/>
          <a:p>
            <a:r>
              <a:rPr lang="en-US" sz="4000" b="1" dirty="0"/>
              <a:t>Financial challenges Newspapers</a:t>
            </a:r>
            <a:endParaRPr lang="en-US" sz="4000" b="1" dirty="0"/>
          </a:p>
        </p:txBody>
      </p:sp>
      <p:sp>
        <p:nvSpPr>
          <p:cNvPr id="3" name="Content Placeholder 2"/>
          <p:cNvSpPr>
            <a:spLocks noGrp="1"/>
          </p:cNvSpPr>
          <p:nvPr>
            <p:ph idx="1"/>
          </p:nvPr>
        </p:nvSpPr>
        <p:spPr>
          <a:xfrm>
            <a:off x="0" y="1524000"/>
            <a:ext cx="9144000" cy="5334000"/>
          </a:xfrm>
        </p:spPr>
        <p:txBody>
          <a:bodyPr>
            <a:noAutofit/>
          </a:bodyPr>
          <a:lstStyle/>
          <a:p>
            <a:pPr marL="0" indent="0">
              <a:buNone/>
            </a:pPr>
            <a:r>
              <a:rPr lang="en-US" sz="2000" dirty="0" smtClean="0">
                <a:latin typeface="Arial" panose="020B0604020202020204" pitchFamily="34" charset="0"/>
                <a:cs typeface="Arial" panose="020B0604020202020204" pitchFamily="34" charset="0"/>
              </a:rPr>
              <a:t>Financial challenges </a:t>
            </a:r>
            <a:r>
              <a:rPr lang="en-US" sz="2000" dirty="0" smtClean="0">
                <a:latin typeface="Arial" panose="020B0604020202020204" pitchFamily="34" charset="0"/>
                <a:cs typeface="Arial" panose="020B0604020202020204" pitchFamily="34" charset="0"/>
              </a:rPr>
              <a:t>Newspapers’ </a:t>
            </a:r>
            <a:r>
              <a:rPr lang="en-US" sz="2000" dirty="0" smtClean="0">
                <a:latin typeface="Arial" panose="020B0604020202020204" pitchFamily="34" charset="0"/>
                <a:cs typeface="Arial" panose="020B0604020202020204" pitchFamily="34" charset="0"/>
              </a:rPr>
              <a:t>recent money woes are easy to see. </a:t>
            </a:r>
            <a:r>
              <a:rPr lang="en-US" sz="2000" dirty="0" smtClean="0">
                <a:latin typeface="Arial" panose="020B0604020202020204" pitchFamily="34" charset="0"/>
                <a:cs typeface="Arial" panose="020B0604020202020204" pitchFamily="34" charset="0"/>
              </a:rPr>
              <a:t>The New </a:t>
            </a:r>
            <a:r>
              <a:rPr lang="en-US" sz="2000" dirty="0" smtClean="0">
                <a:latin typeface="Arial" panose="020B0604020202020204" pitchFamily="34" charset="0"/>
                <a:cs typeface="Arial" panose="020B0604020202020204" pitchFamily="34" charset="0"/>
              </a:rPr>
              <a:t>York Times announced that the </a:t>
            </a:r>
            <a:r>
              <a:rPr lang="en-US" sz="2000" dirty="0" smtClean="0">
                <a:latin typeface="Arial" panose="020B0604020202020204" pitchFamily="34" charset="0"/>
                <a:cs typeface="Arial" panose="020B0604020202020204" pitchFamily="34" charset="0"/>
              </a:rPr>
              <a:t>newspaper’s </a:t>
            </a:r>
            <a:r>
              <a:rPr lang="en-US" sz="2000" dirty="0" smtClean="0">
                <a:latin typeface="Arial" panose="020B0604020202020204" pitchFamily="34" charset="0"/>
                <a:cs typeface="Arial" panose="020B0604020202020204" pitchFamily="34" charset="0"/>
              </a:rPr>
              <a:t>staff—and the staff at Times-owned properties such as the Boston Globe—would experience a 5 percent pay cut and 10 furlough days because the Times faced an 18 percent drop in advertising </a:t>
            </a:r>
            <a:r>
              <a:rPr lang="en-US" sz="2000" dirty="0" smtClean="0">
                <a:latin typeface="Arial" panose="020B0604020202020204" pitchFamily="34" charset="0"/>
                <a:cs typeface="Arial" panose="020B0604020202020204" pitchFamily="34" charset="0"/>
              </a:rPr>
              <a:t>revenue. Also, </a:t>
            </a:r>
            <a:r>
              <a:rPr lang="en-US" sz="2000" dirty="0" smtClean="0">
                <a:latin typeface="Arial" panose="020B0604020202020204" pitchFamily="34" charset="0"/>
                <a:cs typeface="Arial" panose="020B0604020202020204" pitchFamily="34" charset="0"/>
              </a:rPr>
              <a:t>the Washington Post offered buyouts to both editorial and business 13 employees. </a:t>
            </a:r>
            <a:r>
              <a:rPr lang="en-US" sz="2000" dirty="0" smtClean="0">
                <a:latin typeface="Arial" panose="020B0604020202020204" pitchFamily="34" charset="0"/>
                <a:cs typeface="Arial" panose="020B0604020202020204" pitchFamily="34" charset="0"/>
              </a:rPr>
              <a:t>The Post </a:t>
            </a:r>
            <a:r>
              <a:rPr lang="en-US" sz="2000" dirty="0" smtClean="0">
                <a:latin typeface="Arial" panose="020B0604020202020204" pitchFamily="34" charset="0"/>
                <a:cs typeface="Arial" panose="020B0604020202020204" pitchFamily="34" charset="0"/>
              </a:rPr>
              <a:t>was down $198 million in operating costs and facing further </a:t>
            </a:r>
            <a:r>
              <a:rPr lang="en-US" sz="2000" dirty="0" smtClean="0">
                <a:latin typeface="Arial" panose="020B0604020202020204" pitchFamily="34" charset="0"/>
                <a:cs typeface="Arial" panose="020B0604020202020204" pitchFamily="34" charset="0"/>
              </a:rPr>
              <a:t>losses. </a:t>
            </a:r>
          </a:p>
          <a:p>
            <a:pPr marL="0" indent="0">
              <a:buNone/>
            </a:pPr>
            <a:r>
              <a:rPr lang="en-US" sz="1800" dirty="0" smtClean="0">
                <a:latin typeface="Arial" panose="020B0604020202020204" pitchFamily="34" charset="0"/>
                <a:cs typeface="Arial" panose="020B0604020202020204" pitchFamily="34" charset="0"/>
              </a:rPr>
              <a:t>According </a:t>
            </a:r>
            <a:r>
              <a:rPr lang="en-US" sz="1800" dirty="0" smtClean="0">
                <a:latin typeface="Arial" panose="020B0604020202020204" pitchFamily="34" charset="0"/>
                <a:cs typeface="Arial" panose="020B0604020202020204" pitchFamily="34" charset="0"/>
              </a:rPr>
              <a:t>to the Project for Excellence in Journalism, the American newspaper industry as a whole saw a 23 percent drop in advertising revenue from $49 billion in 2006 to $38 billion in 2008. Newspaper stocks also lost 83 percent of their value in 2008 (Project for Excellence in Journalism). The declining values for newspaper companies have been taking shape over the years. </a:t>
            </a:r>
            <a:r>
              <a:rPr lang="en-US" sz="1800" dirty="0" smtClean="0">
                <a:latin typeface="Arial" panose="020B0604020202020204" pitchFamily="34" charset="0"/>
                <a:cs typeface="Arial" panose="020B0604020202020204" pitchFamily="34" charset="0"/>
              </a:rPr>
              <a:t>The Newspaper </a:t>
            </a:r>
            <a:r>
              <a:rPr lang="en-US" sz="1800" dirty="0" smtClean="0">
                <a:latin typeface="Arial" panose="020B0604020202020204" pitchFamily="34" charset="0"/>
                <a:cs typeface="Arial" panose="020B0604020202020204" pitchFamily="34" charset="0"/>
              </a:rPr>
              <a:t>Research Journal, the stock prices for the eight largest publicly traded newspaper companies lost nearly one-fourth of their value in 2005 relative to the Standard &amp; </a:t>
            </a:r>
            <a:r>
              <a:rPr lang="en-US" sz="1800" dirty="0" smtClean="0">
                <a:latin typeface="Arial" panose="020B0604020202020204" pitchFamily="34" charset="0"/>
                <a:cs typeface="Arial" panose="020B0604020202020204" pitchFamily="34" charset="0"/>
              </a:rPr>
              <a:t>Poor’s </a:t>
            </a:r>
            <a:r>
              <a:rPr lang="en-US" sz="1800" dirty="0" smtClean="0">
                <a:latin typeface="Arial" panose="020B0604020202020204" pitchFamily="34" charset="0"/>
                <a:cs typeface="Arial" panose="020B0604020202020204" pitchFamily="34" charset="0"/>
              </a:rPr>
              <a:t>top 500 American common stocks (Sullivan 69). After advertising, subscriptions are newspapers‟ next most important source of money, approximately 18 percent of total revenue, but circulation growth has declined since the </a:t>
            </a:r>
            <a:r>
              <a:rPr lang="en-US" sz="1800" dirty="0" smtClean="0">
                <a:latin typeface="Arial" panose="020B0604020202020204" pitchFamily="34" charset="0"/>
                <a:cs typeface="Arial" panose="020B0604020202020204" pitchFamily="34" charset="0"/>
              </a:rPr>
              <a:t>mid-1980s. </a:t>
            </a: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172769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134"/>
            <a:ext cx="7715250" cy="811666"/>
          </a:xfrm>
        </p:spPr>
        <p:txBody>
          <a:bodyPr>
            <a:normAutofit/>
          </a:bodyPr>
          <a:lstStyle/>
          <a:p>
            <a:r>
              <a:rPr lang="en-US" sz="4800" b="1" dirty="0"/>
              <a:t>Looking </a:t>
            </a:r>
            <a:r>
              <a:rPr lang="en-US" sz="4800" b="1" dirty="0" smtClean="0"/>
              <a:t>Ahead</a:t>
            </a:r>
            <a:endParaRPr lang="en-US" sz="4800" b="1" dirty="0"/>
          </a:p>
        </p:txBody>
      </p:sp>
      <p:sp>
        <p:nvSpPr>
          <p:cNvPr id="3" name="Content Placeholder 2"/>
          <p:cNvSpPr>
            <a:spLocks noGrp="1"/>
          </p:cNvSpPr>
          <p:nvPr>
            <p:ph idx="1"/>
          </p:nvPr>
        </p:nvSpPr>
        <p:spPr>
          <a:xfrm>
            <a:off x="76200" y="1524000"/>
            <a:ext cx="9067800" cy="5181600"/>
          </a:xfrm>
        </p:spPr>
        <p:txBody>
          <a:bodyPr>
            <a:noAutofit/>
          </a:bodyPr>
          <a:lstStyle/>
          <a:p>
            <a:pPr marL="0" indent="0">
              <a:buNone/>
            </a:pPr>
            <a:r>
              <a:rPr lang="en-US" dirty="0" smtClean="0">
                <a:latin typeface="Arial" panose="020B0604020202020204" pitchFamily="34" charset="0"/>
                <a:cs typeface="Arial" panose="020B0604020202020204" pitchFamily="34" charset="0"/>
              </a:rPr>
              <a:t>Looking ahead Newspapers should seek to augment their profitability in the new media environment without compromising traditional journalistic principles and standards. A commitment to fair, informative reporting that values accuracy above all is vital if newspapers want to maintain their credibility and serve their role as purveyors of knowledge. </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Still</a:t>
            </a:r>
            <a:r>
              <a:rPr lang="en-US" dirty="0" smtClean="0">
                <a:latin typeface="Arial" panose="020B0604020202020204" pitchFamily="34" charset="0"/>
                <a:cs typeface="Arial" panose="020B0604020202020204" pitchFamily="34" charset="0"/>
              </a:rPr>
              <a:t>, it is easy for standards of journalistic excellence to slip when newspapers feel they are in peril from financial losses. The recent cuts in newsroom staff 15 at many major newspapers is one example of this </a:t>
            </a:r>
            <a:r>
              <a:rPr lang="en-US" dirty="0" smtClean="0">
                <a:latin typeface="Arial" panose="020B0604020202020204" pitchFamily="34" charset="0"/>
                <a:cs typeface="Arial" panose="020B0604020202020204" pitchFamily="34" charset="0"/>
              </a:rPr>
              <a:t>problem. </a:t>
            </a:r>
            <a:r>
              <a:rPr lang="en-US" dirty="0" smtClean="0">
                <a:latin typeface="Arial" panose="020B0604020202020204" pitchFamily="34" charset="0"/>
                <a:cs typeface="Arial" panose="020B0604020202020204" pitchFamily="34" charset="0"/>
              </a:rPr>
              <a:t>The newspaper companies usually say that they need to make these cuts in order to control costs exacerbated by declines in advertising revenue. Daniel Sullivan writes in the Newspaper Research Journal, </a:t>
            </a:r>
            <a:r>
              <a:rPr lang="en-US" b="1" dirty="0" smtClean="0">
                <a:solidFill>
                  <a:srgbClr val="FF0000"/>
                </a:solidFill>
                <a:latin typeface="Arial" panose="020B0604020202020204" pitchFamily="34" charset="0"/>
                <a:cs typeface="Arial" panose="020B0604020202020204" pitchFamily="34" charset="0"/>
              </a:rPr>
              <a:t>“The typical statement </a:t>
            </a:r>
            <a:r>
              <a:rPr lang="en-US" b="1" dirty="0" smtClean="0">
                <a:solidFill>
                  <a:srgbClr val="FF0000"/>
                </a:solidFill>
                <a:latin typeface="Arial" panose="020B0604020202020204" pitchFamily="34" charset="0"/>
                <a:cs typeface="Arial" panose="020B0604020202020204" pitchFamily="34" charset="0"/>
              </a:rPr>
              <a:t>is, We </a:t>
            </a:r>
            <a:r>
              <a:rPr lang="en-US" b="1" dirty="0" smtClean="0">
                <a:solidFill>
                  <a:srgbClr val="FF0000"/>
                </a:solidFill>
                <a:latin typeface="Arial" panose="020B0604020202020204" pitchFamily="34" charset="0"/>
                <a:cs typeface="Arial" panose="020B0604020202020204" pitchFamily="34" charset="0"/>
              </a:rPr>
              <a:t>need to be profitable so that we can continue to do good journalism</a:t>
            </a:r>
            <a:r>
              <a:rPr lang="en-US" b="1" dirty="0" smtClean="0">
                <a:solidFill>
                  <a:srgbClr val="FF0000"/>
                </a:solidFill>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6897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5134"/>
            <a:ext cx="7639050" cy="811666"/>
          </a:xfrm>
        </p:spPr>
        <p:txBody>
          <a:bodyPr>
            <a:normAutofit/>
          </a:bodyPr>
          <a:lstStyle/>
          <a:p>
            <a:r>
              <a:rPr lang="en-US" sz="4800" b="1" dirty="0" smtClean="0"/>
              <a:t>Talent</a:t>
            </a:r>
            <a:endParaRPr lang="en-US" sz="4800" b="1" dirty="0"/>
          </a:p>
        </p:txBody>
      </p:sp>
      <p:sp>
        <p:nvSpPr>
          <p:cNvPr id="3" name="Content Placeholder 2"/>
          <p:cNvSpPr>
            <a:spLocks noGrp="1"/>
          </p:cNvSpPr>
          <p:nvPr>
            <p:ph idx="1"/>
          </p:nvPr>
        </p:nvSpPr>
        <p:spPr>
          <a:xfrm>
            <a:off x="0" y="1524000"/>
            <a:ext cx="9144000" cy="5181600"/>
          </a:xfrm>
        </p:spPr>
        <p:txBody>
          <a:bodyPr>
            <a:noAutofit/>
          </a:bodyPr>
          <a:lstStyle/>
          <a:p>
            <a:pPr marL="0" indent="0">
              <a:buNone/>
            </a:pPr>
            <a:r>
              <a:rPr lang="en-US" sz="2200" dirty="0" smtClean="0">
                <a:latin typeface="Arial" panose="020B0604020202020204" pitchFamily="34" charset="0"/>
                <a:cs typeface="Arial" panose="020B0604020202020204" pitchFamily="34" charset="0"/>
              </a:rPr>
              <a:t>A </a:t>
            </a:r>
            <a:r>
              <a:rPr lang="en-US" sz="2200" dirty="0" smtClean="0">
                <a:latin typeface="Arial" panose="020B0604020202020204" pitchFamily="34" charset="0"/>
                <a:cs typeface="Arial" panose="020B0604020202020204" pitchFamily="34" charset="0"/>
              </a:rPr>
              <a:t>decline </a:t>
            </a:r>
            <a:r>
              <a:rPr lang="en-US" sz="2200" dirty="0" smtClean="0">
                <a:latin typeface="Arial" panose="020B0604020202020204" pitchFamily="34" charset="0"/>
                <a:cs typeface="Arial" panose="020B0604020202020204" pitchFamily="34" charset="0"/>
              </a:rPr>
              <a:t>in talented and experienced staff members frequently makes good journalism much harder to produce. With less journalistic talent employed in the newsroom, the newspaper may be unable to cover as many stories as thoroughly, or they stories may not be adequately edited and fact-checked. In this way, the cost-saving efforts may result in newspapers lacking the wherewithal to pursue important stories. </a:t>
            </a:r>
            <a:r>
              <a:rPr lang="en-US" sz="2200" b="1" dirty="0" smtClean="0">
                <a:solidFill>
                  <a:srgbClr val="FF0000"/>
                </a:solidFill>
                <a:latin typeface="Arial" panose="020B0604020202020204" pitchFamily="34" charset="0"/>
                <a:cs typeface="Arial" panose="020B0604020202020204" pitchFamily="34" charset="0"/>
              </a:rPr>
              <a:t>“</a:t>
            </a:r>
            <a:r>
              <a:rPr lang="en-US" sz="2200" b="1" dirty="0" smtClean="0">
                <a:solidFill>
                  <a:srgbClr val="FF0000"/>
                </a:solidFill>
                <a:latin typeface="Arial" panose="020B0604020202020204" pitchFamily="34" charset="0"/>
                <a:cs typeface="Arial" panose="020B0604020202020204" pitchFamily="34" charset="0"/>
              </a:rPr>
              <a:t>Good journalism may be important, but it is not central to the news business</a:t>
            </a:r>
            <a:r>
              <a:rPr lang="en-US" sz="2200" b="1" dirty="0" smtClean="0">
                <a:solidFill>
                  <a:srgbClr val="FF0000"/>
                </a:solidFill>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 </a:t>
            </a:r>
          </a:p>
          <a:p>
            <a:pPr marL="0" indent="0">
              <a:buNone/>
            </a:pPr>
            <a:r>
              <a:rPr lang="en-US" sz="2100" dirty="0" smtClean="0">
                <a:latin typeface="Arial" panose="020B0604020202020204" pitchFamily="34" charset="0"/>
                <a:cs typeface="Arial" panose="020B0604020202020204" pitchFamily="34" charset="0"/>
              </a:rPr>
              <a:t>To </a:t>
            </a:r>
            <a:r>
              <a:rPr lang="en-US" sz="2100" dirty="0" smtClean="0">
                <a:latin typeface="Arial" panose="020B0604020202020204" pitchFamily="34" charset="0"/>
                <a:cs typeface="Arial" panose="020B0604020202020204" pitchFamily="34" charset="0"/>
              </a:rPr>
              <a:t>become more profitable and forge a more successful future, newspapers must experiment with new business plans and find reliable sources of revenue. In terms of content, newspapers are mostly quite strong. There are numerous periodicals that boast talented journalists who produce interesting stories that have broad appeal. The demand for news will most likely remain because, in order to make decisions, people should seek out the most reliable information they can find. </a:t>
            </a:r>
            <a:r>
              <a:rPr lang="en-US" sz="2100" b="1" dirty="0" smtClean="0">
                <a:solidFill>
                  <a:srgbClr val="FF0000"/>
                </a:solidFill>
                <a:latin typeface="Arial" panose="020B0604020202020204" pitchFamily="34" charset="0"/>
                <a:cs typeface="Arial" panose="020B0604020202020204" pitchFamily="34" charset="0"/>
              </a:rPr>
              <a:t>In fact, the Internet has actually been a boon to newspapers in terms of increasing readership. </a:t>
            </a:r>
            <a:endParaRPr lang="en-US" sz="21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74695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62" y="0"/>
            <a:ext cx="9165062" cy="685800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190389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134"/>
            <a:ext cx="7715250" cy="887866"/>
          </a:xfrm>
        </p:spPr>
        <p:txBody>
          <a:bodyPr>
            <a:normAutofit/>
          </a:bodyPr>
          <a:lstStyle/>
          <a:p>
            <a:r>
              <a:rPr lang="en-US" sz="4800" b="1" dirty="0"/>
              <a:t>New Business Models</a:t>
            </a:r>
            <a:endParaRPr lang="en-US" sz="4800" b="1" dirty="0"/>
          </a:p>
        </p:txBody>
      </p:sp>
      <p:sp>
        <p:nvSpPr>
          <p:cNvPr id="3" name="Content Placeholder 2"/>
          <p:cNvSpPr>
            <a:spLocks noGrp="1"/>
          </p:cNvSpPr>
          <p:nvPr>
            <p:ph idx="1"/>
          </p:nvPr>
        </p:nvSpPr>
        <p:spPr>
          <a:xfrm>
            <a:off x="76200" y="1524000"/>
            <a:ext cx="9067799" cy="5334000"/>
          </a:xfrm>
        </p:spPr>
        <p:txBody>
          <a:bodyPr>
            <a:noAutofit/>
          </a:bodyPr>
          <a:lstStyle/>
          <a:p>
            <a:pPr marL="0" indent="0">
              <a:buNone/>
            </a:pPr>
            <a:r>
              <a:rPr lang="en-US" sz="1800" dirty="0" smtClean="0">
                <a:solidFill>
                  <a:schemeClr val="tx2"/>
                </a:solidFill>
                <a:latin typeface="Arial" panose="020B0604020202020204" pitchFamily="34" charset="0"/>
                <a:cs typeface="Arial" panose="020B0604020202020204" pitchFamily="34" charset="0"/>
              </a:rPr>
              <a:t>Several </a:t>
            </a:r>
            <a:r>
              <a:rPr lang="en-US" sz="1800" dirty="0" smtClean="0">
                <a:solidFill>
                  <a:schemeClr val="tx2"/>
                </a:solidFill>
                <a:latin typeface="Arial" panose="020B0604020202020204" pitchFamily="34" charset="0"/>
                <a:cs typeface="Arial" panose="020B0604020202020204" pitchFamily="34" charset="0"/>
              </a:rPr>
              <a:t>newspaper business strategies currently under debate will be reviewed in this chapter. These proposals offer possible ways for newspapers to become more profitable. The chapter will describe some of the alternative business models that newspapers may be able to use to create more reliable sources of revenue over the long term. Models involving paid online news have case studies demonstrating why paid content is an important part of future newspaper success. Experiments being done within the newspaper industry to increase revenue—including the recent attempt by the New York Times to try a paid-content option with its columnists and the Wall Street </a:t>
            </a:r>
            <a:r>
              <a:rPr lang="en-US" sz="1800" dirty="0" smtClean="0">
                <a:solidFill>
                  <a:schemeClr val="tx2"/>
                </a:solidFill>
                <a:latin typeface="Arial" panose="020B0604020202020204" pitchFamily="34" charset="0"/>
                <a:cs typeface="Arial" panose="020B0604020202020204" pitchFamily="34" charset="0"/>
              </a:rPr>
              <a:t>Journal’s </a:t>
            </a:r>
            <a:r>
              <a:rPr lang="en-US" sz="1800" dirty="0" smtClean="0">
                <a:solidFill>
                  <a:schemeClr val="tx2"/>
                </a:solidFill>
                <a:latin typeface="Arial" panose="020B0604020202020204" pitchFamily="34" charset="0"/>
                <a:cs typeface="Arial" panose="020B0604020202020204" pitchFamily="34" charset="0"/>
              </a:rPr>
              <a:t>ongoing system of paid online news—help to illustrate how newspapers can use paid content most effectively. </a:t>
            </a:r>
            <a:endParaRPr lang="en-US" sz="1800" dirty="0" smtClean="0">
              <a:solidFill>
                <a:schemeClr val="tx2"/>
              </a:solidFill>
              <a:latin typeface="Arial" panose="020B0604020202020204" pitchFamily="34" charset="0"/>
              <a:cs typeface="Arial" panose="020B0604020202020204" pitchFamily="34" charset="0"/>
            </a:endParaRPr>
          </a:p>
          <a:p>
            <a:pPr marL="0" indent="0">
              <a:buNone/>
            </a:pPr>
            <a:r>
              <a:rPr lang="en-US" sz="1800" b="1" dirty="0" smtClean="0">
                <a:solidFill>
                  <a:srgbClr val="FF0000"/>
                </a:solidFill>
                <a:latin typeface="Arial" panose="020B0604020202020204" pitchFamily="34" charset="0"/>
                <a:cs typeface="Arial" panose="020B0604020202020204" pitchFamily="34" charset="0"/>
              </a:rPr>
              <a:t>Newspapers </a:t>
            </a:r>
            <a:r>
              <a:rPr lang="en-US" sz="1800" b="1" dirty="0" smtClean="0">
                <a:solidFill>
                  <a:srgbClr val="FF0000"/>
                </a:solidFill>
                <a:latin typeface="Arial" panose="020B0604020202020204" pitchFamily="34" charset="0"/>
                <a:cs typeface="Arial" panose="020B0604020202020204" pitchFamily="34" charset="0"/>
              </a:rPr>
              <a:t>have much to gain from incorporating the many online media technologies available, but the chief challenge to their future survival is money. </a:t>
            </a:r>
            <a:endParaRPr lang="en-US" sz="1800" b="1" dirty="0" smtClean="0">
              <a:solidFill>
                <a:srgbClr val="FF0000"/>
              </a:solidFill>
              <a:latin typeface="Arial" panose="020B0604020202020204" pitchFamily="34" charset="0"/>
              <a:cs typeface="Arial" panose="020B0604020202020204" pitchFamily="34" charset="0"/>
            </a:endParaRPr>
          </a:p>
          <a:p>
            <a:pPr marL="0" indent="0">
              <a:buNone/>
            </a:pPr>
            <a:r>
              <a:rPr lang="en-US" sz="1800" dirty="0" smtClean="0">
                <a:solidFill>
                  <a:schemeClr val="tx2"/>
                </a:solidFill>
                <a:latin typeface="Arial" panose="020B0604020202020204" pitchFamily="34" charset="0"/>
                <a:cs typeface="Arial" panose="020B0604020202020204" pitchFamily="34" charset="0"/>
              </a:rPr>
              <a:t>As </a:t>
            </a:r>
            <a:r>
              <a:rPr lang="en-US" sz="1800" dirty="0" smtClean="0">
                <a:solidFill>
                  <a:schemeClr val="tx2"/>
                </a:solidFill>
                <a:latin typeface="Arial" panose="020B0604020202020204" pitchFamily="34" charset="0"/>
                <a:cs typeface="Arial" panose="020B0604020202020204" pitchFamily="34" charset="0"/>
              </a:rPr>
              <a:t>previously discussed, the contemporary media landscape allows readers to get their news for free on the Internet, and the newspapers themselves have contributed to this development by featuring most of their content online without charging any money for </a:t>
            </a:r>
            <a:r>
              <a:rPr lang="en-US" sz="1800" dirty="0" smtClean="0">
                <a:solidFill>
                  <a:schemeClr val="tx2"/>
                </a:solidFill>
                <a:latin typeface="Arial" panose="020B0604020202020204" pitchFamily="34" charset="0"/>
                <a:cs typeface="Arial" panose="020B0604020202020204" pitchFamily="34" charset="0"/>
              </a:rPr>
              <a:t>it. </a:t>
            </a:r>
            <a:r>
              <a:rPr lang="en-US" sz="1800" dirty="0" smtClean="0">
                <a:solidFill>
                  <a:schemeClr val="tx2"/>
                </a:solidFill>
                <a:latin typeface="Arial" panose="020B0604020202020204" pitchFamily="34" charset="0"/>
                <a:cs typeface="Arial" panose="020B0604020202020204" pitchFamily="34" charset="0"/>
              </a:rPr>
              <a:t>In the meantime, numerous other online news resources have emerged and created even more competition for users‟ eyes by providing a large supply of free information. Google News and other online news services compile electronic links to 20 news stories from all across the Internet and from numerous online print periodicals </a:t>
            </a:r>
            <a:r>
              <a:rPr lang="en-US" sz="1800" dirty="0" smtClean="0">
                <a:solidFill>
                  <a:schemeClr val="tx2"/>
                </a:solidFill>
                <a:latin typeface="Arial" panose="020B0604020202020204" pitchFamily="34" charset="0"/>
                <a:cs typeface="Arial" panose="020B0604020202020204" pitchFamily="34" charset="0"/>
              </a:rPr>
              <a:t>. </a:t>
            </a:r>
            <a:endParaRPr lang="en-US" sz="1800"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56699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5134"/>
            <a:ext cx="7867650" cy="1192666"/>
          </a:xfrm>
        </p:spPr>
        <p:txBody>
          <a:bodyPr>
            <a:noAutofit/>
          </a:bodyPr>
          <a:lstStyle/>
          <a:p>
            <a:r>
              <a:rPr lang="en-US" sz="4800" b="1" dirty="0" smtClean="0"/>
              <a:t>Technological Changes </a:t>
            </a:r>
            <a:r>
              <a:rPr lang="en-US" sz="4800" b="1" dirty="0"/>
              <a:t>in the </a:t>
            </a:r>
            <a:r>
              <a:rPr lang="en-US" sz="4800" b="1" dirty="0" smtClean="0"/>
              <a:t>Media</a:t>
            </a:r>
            <a:endParaRPr lang="en-US" sz="4800" dirty="0"/>
          </a:p>
        </p:txBody>
      </p:sp>
      <p:sp>
        <p:nvSpPr>
          <p:cNvPr id="3" name="Content Placeholder 2"/>
          <p:cNvSpPr>
            <a:spLocks noGrp="1"/>
          </p:cNvSpPr>
          <p:nvPr>
            <p:ph idx="1"/>
          </p:nvPr>
        </p:nvSpPr>
        <p:spPr>
          <a:xfrm>
            <a:off x="76200" y="1600200"/>
            <a:ext cx="8991600" cy="5181600"/>
          </a:xfrm>
        </p:spPr>
        <p:txBody>
          <a:bodyPr>
            <a:noAutofit/>
          </a:bodyPr>
          <a:lstStyle/>
          <a:p>
            <a:pPr marL="0" indent="0">
              <a:buNone/>
            </a:pPr>
            <a:r>
              <a:rPr lang="en-US" sz="2200" dirty="0" smtClean="0">
                <a:solidFill>
                  <a:schemeClr val="tx2"/>
                </a:solidFill>
                <a:latin typeface="Arial" panose="020B0604020202020204" pitchFamily="34" charset="0"/>
                <a:cs typeface="Arial" panose="020B0604020202020204" pitchFamily="34" charset="0"/>
              </a:rPr>
              <a:t>The </a:t>
            </a:r>
            <a:r>
              <a:rPr lang="en-US" sz="2200" dirty="0" smtClean="0">
                <a:solidFill>
                  <a:schemeClr val="tx2"/>
                </a:solidFill>
                <a:latin typeface="Arial" panose="020B0604020202020204" pitchFamily="34" charset="0"/>
                <a:cs typeface="Arial" panose="020B0604020202020204" pitchFamily="34" charset="0"/>
              </a:rPr>
              <a:t>problem, of course, is not that newspapers lack interesting content to attract readers. After all, news-aggregation sites such as Google News would not feature links to articles in online newspapers and magazines if they did not believe that significant numbers of users would click the links and read the stories. </a:t>
            </a:r>
            <a:r>
              <a:rPr lang="en-US" sz="2200" b="1" dirty="0" smtClean="0">
                <a:solidFill>
                  <a:schemeClr val="tx2"/>
                </a:solidFill>
                <a:latin typeface="Arial" panose="020B0604020202020204" pitchFamily="34" charset="0"/>
                <a:cs typeface="Arial" panose="020B0604020202020204" pitchFamily="34" charset="0"/>
              </a:rPr>
              <a:t>The problem that newspapers face is that technological changes in the media have created a situation where newspapers cannot rely on the business models that they previously took for granted. </a:t>
            </a:r>
            <a:endParaRPr lang="en-US" sz="2200" b="1" dirty="0" smtClean="0">
              <a:solidFill>
                <a:schemeClr val="tx2"/>
              </a:solidFill>
              <a:latin typeface="Arial" panose="020B0604020202020204" pitchFamily="34" charset="0"/>
              <a:cs typeface="Arial" panose="020B0604020202020204" pitchFamily="34" charset="0"/>
            </a:endParaRPr>
          </a:p>
          <a:p>
            <a:pPr marL="0" indent="0">
              <a:buNone/>
            </a:pPr>
            <a:r>
              <a:rPr lang="en-US" sz="2200" b="1" dirty="0" smtClean="0">
                <a:solidFill>
                  <a:srgbClr val="FF0000"/>
                </a:solidFill>
                <a:latin typeface="Arial" panose="020B0604020202020204" pitchFamily="34" charset="0"/>
                <a:cs typeface="Arial" panose="020B0604020202020204" pitchFamily="34" charset="0"/>
              </a:rPr>
              <a:t>Obviously</a:t>
            </a:r>
            <a:r>
              <a:rPr lang="en-US" sz="2200" b="1" dirty="0" smtClean="0">
                <a:solidFill>
                  <a:srgbClr val="FF0000"/>
                </a:solidFill>
                <a:latin typeface="Arial" panose="020B0604020202020204" pitchFamily="34" charset="0"/>
                <a:cs typeface="Arial" panose="020B0604020202020204" pitchFamily="34" charset="0"/>
              </a:rPr>
              <a:t>, now is not the time for newspapers to give readers another reason to read their material less. </a:t>
            </a:r>
            <a:r>
              <a:rPr lang="en-US" sz="2200" dirty="0" smtClean="0">
                <a:solidFill>
                  <a:schemeClr val="tx2"/>
                </a:solidFill>
                <a:latin typeface="Arial" panose="020B0604020202020204" pitchFamily="34" charset="0"/>
                <a:cs typeface="Arial" panose="020B0604020202020204" pitchFamily="34" charset="0"/>
              </a:rPr>
              <a:t>That is why it is crucial to discuss how newspapers might alter their business models in ways that hopefully would generate more reliable revenue in the near future. </a:t>
            </a:r>
            <a:endParaRPr lang="en-US" sz="2200" dirty="0" smtClean="0">
              <a:solidFill>
                <a:schemeClr val="tx2"/>
              </a:solidFill>
              <a:latin typeface="Arial" panose="020B0604020202020204" pitchFamily="34" charset="0"/>
              <a:cs typeface="Arial" panose="020B0604020202020204" pitchFamily="34" charset="0"/>
            </a:endParaRPr>
          </a:p>
          <a:p>
            <a:pPr marL="0" indent="0">
              <a:buNone/>
            </a:pPr>
            <a:r>
              <a:rPr lang="en-US" sz="2200" dirty="0" smtClean="0">
                <a:solidFill>
                  <a:schemeClr val="tx2"/>
                </a:solidFill>
                <a:latin typeface="Arial" panose="020B0604020202020204" pitchFamily="34" charset="0"/>
                <a:cs typeface="Arial" panose="020B0604020202020204" pitchFamily="34" charset="0"/>
              </a:rPr>
              <a:t>Fortunately</a:t>
            </a:r>
            <a:r>
              <a:rPr lang="en-US" sz="2200" dirty="0" smtClean="0">
                <a:solidFill>
                  <a:schemeClr val="tx2"/>
                </a:solidFill>
                <a:latin typeface="Arial" panose="020B0604020202020204" pitchFamily="34" charset="0"/>
                <a:cs typeface="Arial" panose="020B0604020202020204" pitchFamily="34" charset="0"/>
              </a:rPr>
              <a:t>, there is a good deal of work and experimentation going on currently in newspaper circles as journalists endeavor to find more reliable ways of making print publications </a:t>
            </a:r>
            <a:r>
              <a:rPr lang="en-US" sz="2200" dirty="0" smtClean="0">
                <a:solidFill>
                  <a:schemeClr val="tx2"/>
                </a:solidFill>
                <a:latin typeface="Arial" panose="020B0604020202020204" pitchFamily="34" charset="0"/>
                <a:cs typeface="Arial" panose="020B0604020202020204" pitchFamily="34" charset="0"/>
              </a:rPr>
              <a:t>profitable.</a:t>
            </a:r>
            <a:endParaRPr lang="en-US" sz="2200"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05915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5134"/>
            <a:ext cx="8020050" cy="811666"/>
          </a:xfrm>
        </p:spPr>
        <p:txBody>
          <a:bodyPr>
            <a:normAutofit/>
          </a:bodyPr>
          <a:lstStyle/>
          <a:p>
            <a:r>
              <a:rPr lang="en-US" sz="4800" b="1" dirty="0"/>
              <a:t>Missed </a:t>
            </a:r>
            <a:r>
              <a:rPr lang="en-US" sz="4800" b="1" dirty="0" smtClean="0"/>
              <a:t>Opportunities</a:t>
            </a:r>
            <a:endParaRPr lang="en-US" sz="4800" b="1" dirty="0"/>
          </a:p>
        </p:txBody>
      </p:sp>
      <p:sp>
        <p:nvSpPr>
          <p:cNvPr id="3" name="Content Placeholder 2"/>
          <p:cNvSpPr>
            <a:spLocks noGrp="1"/>
          </p:cNvSpPr>
          <p:nvPr>
            <p:ph idx="1"/>
          </p:nvPr>
        </p:nvSpPr>
        <p:spPr>
          <a:xfrm>
            <a:off x="152400" y="1600200"/>
            <a:ext cx="8839200" cy="5105400"/>
          </a:xfrm>
        </p:spPr>
        <p:txBody>
          <a:bodyPr>
            <a:noAutofit/>
          </a:bodyPr>
          <a:lstStyle/>
          <a:p>
            <a:pPr marL="0" indent="0">
              <a:buNone/>
            </a:pPr>
            <a:r>
              <a:rPr lang="en-US" sz="2200" dirty="0" smtClean="0">
                <a:solidFill>
                  <a:schemeClr val="tx2"/>
                </a:solidFill>
                <a:latin typeface="Arial" panose="020B0604020202020204" pitchFamily="34" charset="0"/>
                <a:cs typeface="Arial" panose="020B0604020202020204" pitchFamily="34" charset="0"/>
              </a:rPr>
              <a:t>Newspapers </a:t>
            </a:r>
            <a:r>
              <a:rPr lang="en-US" sz="2200" dirty="0" smtClean="0">
                <a:solidFill>
                  <a:schemeClr val="tx2"/>
                </a:solidFill>
                <a:latin typeface="Arial" panose="020B0604020202020204" pitchFamily="34" charset="0"/>
                <a:cs typeface="Arial" panose="020B0604020202020204" pitchFamily="34" charset="0"/>
              </a:rPr>
              <a:t>have failed to make progress and take advantage of financial opportunities because they have not moved quickly enough to use online capabilities for raising revenue. Some of newspapers‟ current business problems are partly the result of having missed important opportunities to take advantage of elements of the World Wide Web. As the Washington Post reported, </a:t>
            </a:r>
            <a:r>
              <a:rPr lang="en-US" sz="2200" b="1" dirty="0" smtClean="0">
                <a:solidFill>
                  <a:srgbClr val="FF0000"/>
                </a:solidFill>
                <a:latin typeface="Arial" panose="020B0604020202020204" pitchFamily="34" charset="0"/>
                <a:cs typeface="Arial" panose="020B0604020202020204" pitchFamily="34" charset="0"/>
              </a:rPr>
              <a:t>many papers failed to adapt to the Internet quickly enough over the years. When online news outlets started to proliferate, too many publications were slow in trying to seriously compete with </a:t>
            </a:r>
            <a:r>
              <a:rPr lang="en-US" sz="2200" b="1" dirty="0" smtClean="0">
                <a:solidFill>
                  <a:srgbClr val="FF0000"/>
                </a:solidFill>
                <a:latin typeface="Arial" panose="020B0604020202020204" pitchFamily="34" charset="0"/>
                <a:cs typeface="Arial" panose="020B0604020202020204" pitchFamily="34" charset="0"/>
              </a:rPr>
              <a:t>them. </a:t>
            </a:r>
          </a:p>
          <a:p>
            <a:pPr marL="0" indent="0">
              <a:buNone/>
            </a:pPr>
            <a:r>
              <a:rPr lang="en-US" sz="2200" dirty="0" smtClean="0">
                <a:solidFill>
                  <a:schemeClr val="tx2"/>
                </a:solidFill>
                <a:latin typeface="Arial" panose="020B0604020202020204" pitchFamily="34" charset="0"/>
                <a:cs typeface="Arial" panose="020B0604020202020204" pitchFamily="34" charset="0"/>
              </a:rPr>
              <a:t>Also</a:t>
            </a:r>
            <a:r>
              <a:rPr lang="en-US" sz="2200" dirty="0" smtClean="0">
                <a:solidFill>
                  <a:schemeClr val="tx2"/>
                </a:solidFill>
                <a:latin typeface="Arial" panose="020B0604020202020204" pitchFamily="34" charset="0"/>
                <a:cs typeface="Arial" panose="020B0604020202020204" pitchFamily="34" charset="0"/>
              </a:rPr>
              <a:t>, </a:t>
            </a:r>
            <a:r>
              <a:rPr lang="en-US" sz="2200" b="1" dirty="0" smtClean="0">
                <a:solidFill>
                  <a:srgbClr val="FF0000"/>
                </a:solidFill>
                <a:latin typeface="Arial" panose="020B0604020202020204" pitchFamily="34" charset="0"/>
                <a:cs typeface="Arial" panose="020B0604020202020204" pitchFamily="34" charset="0"/>
              </a:rPr>
              <a:t>newspapers missed a business opportunity when they gave away most or all of their content online for free, both on their Web sites and on news-aggregation sites such as Google </a:t>
            </a:r>
            <a:r>
              <a:rPr lang="en-US" sz="2200" b="1" dirty="0" smtClean="0">
                <a:solidFill>
                  <a:srgbClr val="FF0000"/>
                </a:solidFill>
                <a:latin typeface="Arial" panose="020B0604020202020204" pitchFamily="34" charset="0"/>
                <a:cs typeface="Arial" panose="020B0604020202020204" pitchFamily="34" charset="0"/>
              </a:rPr>
              <a:t>News</a:t>
            </a:r>
            <a:r>
              <a:rPr lang="en-US" sz="2200" dirty="0" smtClean="0">
                <a:solidFill>
                  <a:schemeClr val="tx2"/>
                </a:solidFill>
                <a:latin typeface="Arial" panose="020B0604020202020204" pitchFamily="34" charset="0"/>
                <a:cs typeface="Arial" panose="020B0604020202020204" pitchFamily="34" charset="0"/>
              </a:rPr>
              <a:t>. </a:t>
            </a:r>
            <a:r>
              <a:rPr lang="en-US" sz="2200" dirty="0" smtClean="0">
                <a:solidFill>
                  <a:schemeClr val="tx2"/>
                </a:solidFill>
                <a:latin typeface="Arial" panose="020B0604020202020204" pitchFamily="34" charset="0"/>
                <a:cs typeface="Arial" panose="020B0604020202020204" pitchFamily="34" charset="0"/>
              </a:rPr>
              <a:t>At the same time, however, it is helpful for newspapers to have their content as a part of these online news aggregations. </a:t>
            </a:r>
            <a:endParaRPr lang="en-US" sz="2200"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29644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134"/>
            <a:ext cx="7715250" cy="964066"/>
          </a:xfrm>
        </p:spPr>
        <p:txBody>
          <a:bodyPr>
            <a:normAutofit/>
          </a:bodyPr>
          <a:lstStyle/>
          <a:p>
            <a:r>
              <a:rPr lang="en-US" sz="4800" b="1" dirty="0"/>
              <a:t>Business Models for News</a:t>
            </a:r>
            <a:endParaRPr lang="en-US" sz="4800" b="1" dirty="0"/>
          </a:p>
        </p:txBody>
      </p:sp>
      <p:sp>
        <p:nvSpPr>
          <p:cNvPr id="3" name="Content Placeholder 2"/>
          <p:cNvSpPr>
            <a:spLocks noGrp="1"/>
          </p:cNvSpPr>
          <p:nvPr>
            <p:ph idx="1"/>
          </p:nvPr>
        </p:nvSpPr>
        <p:spPr>
          <a:xfrm>
            <a:off x="0" y="1524000"/>
            <a:ext cx="9144000" cy="5334000"/>
          </a:xfrm>
        </p:spPr>
        <p:txBody>
          <a:bodyPr>
            <a:noAutofit/>
          </a:bodyPr>
          <a:lstStyle/>
          <a:p>
            <a:pPr marL="0" indent="0">
              <a:buNone/>
            </a:pPr>
            <a:r>
              <a:rPr lang="en-US" sz="2000" dirty="0" smtClean="0">
                <a:solidFill>
                  <a:schemeClr val="tx2"/>
                </a:solidFill>
                <a:latin typeface="Arial" panose="020B0604020202020204" pitchFamily="34" charset="0"/>
                <a:cs typeface="Arial" panose="020B0604020202020204" pitchFamily="34" charset="0"/>
              </a:rPr>
              <a:t>Many </a:t>
            </a:r>
            <a:r>
              <a:rPr lang="en-US" sz="2000" dirty="0" smtClean="0">
                <a:solidFill>
                  <a:schemeClr val="tx2"/>
                </a:solidFill>
                <a:latin typeface="Arial" panose="020B0604020202020204" pitchFamily="34" charset="0"/>
                <a:cs typeface="Arial" panose="020B0604020202020204" pitchFamily="34" charset="0"/>
              </a:rPr>
              <a:t>of these journalists have been laid off from their jobs due to the ongoing disruption in the news industry, and they are seeking ways to make news jobs more secure in the future. </a:t>
            </a:r>
            <a:r>
              <a:rPr lang="en-US" sz="2000" b="1" dirty="0" smtClean="0">
                <a:solidFill>
                  <a:srgbClr val="FF0000"/>
                </a:solidFill>
                <a:latin typeface="Arial" panose="020B0604020202020204" pitchFamily="34" charset="0"/>
                <a:cs typeface="Arial" panose="020B0604020202020204" pitchFamily="34" charset="0"/>
              </a:rPr>
              <a:t>Numerous conferences and town meetings are taking place across the country to propose new business models for the practice of </a:t>
            </a:r>
            <a:r>
              <a:rPr lang="en-US" sz="2000" b="1" dirty="0" smtClean="0">
                <a:solidFill>
                  <a:srgbClr val="FF0000"/>
                </a:solidFill>
                <a:latin typeface="Arial" panose="020B0604020202020204" pitchFamily="34" charset="0"/>
                <a:cs typeface="Arial" panose="020B0604020202020204" pitchFamily="34" charset="0"/>
              </a:rPr>
              <a:t>journalism. </a:t>
            </a:r>
            <a:r>
              <a:rPr lang="en-US" sz="2000" b="1" dirty="0" smtClean="0">
                <a:solidFill>
                  <a:srgbClr val="FF0000"/>
                </a:solidFill>
                <a:latin typeface="Arial" panose="020B0604020202020204" pitchFamily="34" charset="0"/>
                <a:cs typeface="Arial" panose="020B0604020202020204" pitchFamily="34" charset="0"/>
              </a:rPr>
              <a:t>These include trying various types of paid content, focusing on drawing Web traffic and increasing Web-ad revenue, developing targeted hyperlocal news coverage or advertising, and combinations of many different methods.</a:t>
            </a:r>
            <a:r>
              <a:rPr lang="en-US" sz="2000" dirty="0" smtClean="0">
                <a:solidFill>
                  <a:schemeClr val="tx2"/>
                </a:solidFill>
                <a:latin typeface="Arial" panose="020B0604020202020204" pitchFamily="34" charset="0"/>
                <a:cs typeface="Arial" panose="020B0604020202020204" pitchFamily="34" charset="0"/>
              </a:rPr>
              <a:t> Journalists </a:t>
            </a:r>
            <a:r>
              <a:rPr lang="en-US" sz="2000" dirty="0" smtClean="0">
                <a:solidFill>
                  <a:schemeClr val="tx2"/>
                </a:solidFill>
                <a:latin typeface="Arial" panose="020B0604020202020204" pitchFamily="34" charset="0"/>
                <a:cs typeface="Arial" panose="020B0604020202020204" pitchFamily="34" charset="0"/>
              </a:rPr>
              <a:t>are running </a:t>
            </a:r>
            <a:r>
              <a:rPr lang="en-US" sz="2000" dirty="0" smtClean="0">
                <a:solidFill>
                  <a:schemeClr val="tx2"/>
                </a:solidFill>
                <a:latin typeface="Arial" panose="020B0604020202020204" pitchFamily="34" charset="0"/>
                <a:cs typeface="Arial" panose="020B0604020202020204" pitchFamily="34" charset="0"/>
              </a:rPr>
              <a:t>projects to experiment with new business models to determine which ones might be most effective in making print news more profitable. </a:t>
            </a:r>
            <a:r>
              <a:rPr lang="en-US" sz="2000" dirty="0" smtClean="0">
                <a:solidFill>
                  <a:schemeClr val="tx2"/>
                </a:solidFill>
                <a:latin typeface="Arial" panose="020B0604020202020204" pitchFamily="34" charset="0"/>
                <a:cs typeface="Arial" panose="020B0604020202020204" pitchFamily="34" charset="0"/>
              </a:rPr>
              <a:t> </a:t>
            </a:r>
            <a:r>
              <a:rPr lang="en-US" sz="2000" dirty="0">
                <a:solidFill>
                  <a:schemeClr val="tx2"/>
                </a:solidFill>
                <a:latin typeface="Arial" panose="020B0604020202020204" pitchFamily="34" charset="0"/>
                <a:cs typeface="Arial" panose="020B0604020202020204" pitchFamily="34" charset="0"/>
              </a:rPr>
              <a:t>O</a:t>
            </a:r>
            <a:r>
              <a:rPr lang="en-US" sz="2000" dirty="0" smtClean="0">
                <a:solidFill>
                  <a:schemeClr val="tx2"/>
                </a:solidFill>
                <a:latin typeface="Arial" panose="020B0604020202020204" pitchFamily="34" charset="0"/>
                <a:cs typeface="Arial" panose="020B0604020202020204" pitchFamily="34" charset="0"/>
              </a:rPr>
              <a:t>nline </a:t>
            </a:r>
            <a:r>
              <a:rPr lang="en-US" sz="2000" dirty="0" smtClean="0">
                <a:solidFill>
                  <a:schemeClr val="tx2"/>
                </a:solidFill>
                <a:latin typeface="Arial" panose="020B0604020202020204" pitchFamily="34" charset="0"/>
                <a:cs typeface="Arial" panose="020B0604020202020204" pitchFamily="34" charset="0"/>
              </a:rPr>
              <a:t>advertising and the Web traffic that makes the ad revenue possible will still need to be a large part of new business </a:t>
            </a:r>
            <a:r>
              <a:rPr lang="en-US" sz="2000" dirty="0" smtClean="0">
                <a:solidFill>
                  <a:schemeClr val="tx2"/>
                </a:solidFill>
                <a:latin typeface="Arial" panose="020B0604020202020204" pitchFamily="34" charset="0"/>
                <a:cs typeface="Arial" panose="020B0604020202020204" pitchFamily="34" charset="0"/>
              </a:rPr>
              <a:t>plans.  </a:t>
            </a:r>
            <a:r>
              <a:rPr lang="en-US" sz="2000" b="1" dirty="0" smtClean="0">
                <a:solidFill>
                  <a:srgbClr val="FF0000"/>
                </a:solidFill>
                <a:latin typeface="Arial" panose="020B0604020202020204" pitchFamily="34" charset="0"/>
                <a:cs typeface="Arial" panose="020B0604020202020204" pitchFamily="34" charset="0"/>
              </a:rPr>
              <a:t>We will </a:t>
            </a:r>
            <a:r>
              <a:rPr lang="en-US" sz="2000" b="1" dirty="0" smtClean="0">
                <a:solidFill>
                  <a:srgbClr val="FF0000"/>
                </a:solidFill>
                <a:latin typeface="Arial" panose="020B0604020202020204" pitchFamily="34" charset="0"/>
                <a:cs typeface="Arial" panose="020B0604020202020204" pitchFamily="34" charset="0"/>
              </a:rPr>
              <a:t>likely see an increasing number of independent, entrepreneurial journalists launching enterprises </a:t>
            </a:r>
            <a:r>
              <a:rPr lang="en-US" sz="2000" dirty="0" smtClean="0">
                <a:solidFill>
                  <a:schemeClr val="tx2"/>
                </a:solidFill>
                <a:latin typeface="Arial" panose="020B0604020202020204" pitchFamily="34" charset="0"/>
                <a:cs typeface="Arial" panose="020B0604020202020204" pitchFamily="34" charset="0"/>
              </a:rPr>
              <a:t>aimed at producing news in ways that are economically </a:t>
            </a:r>
            <a:r>
              <a:rPr lang="en-US" sz="2000" dirty="0" smtClean="0">
                <a:solidFill>
                  <a:schemeClr val="tx2"/>
                </a:solidFill>
                <a:latin typeface="Arial" panose="020B0604020202020204" pitchFamily="34" charset="0"/>
                <a:cs typeface="Arial" panose="020B0604020202020204" pitchFamily="34" charset="0"/>
              </a:rPr>
              <a:t>sustainable. By </a:t>
            </a:r>
            <a:r>
              <a:rPr lang="en-US" sz="2000" dirty="0" smtClean="0">
                <a:solidFill>
                  <a:schemeClr val="tx2"/>
                </a:solidFill>
                <a:latin typeface="Arial" panose="020B0604020202020204" pitchFamily="34" charset="0"/>
                <a:cs typeface="Arial" panose="020B0604020202020204" pitchFamily="34" charset="0"/>
              </a:rPr>
              <a:t>promoting a wide range of options through which newspapers can develop better business models, the participants in New Business Models for News posit that </a:t>
            </a:r>
            <a:r>
              <a:rPr lang="en-US" sz="2000" b="1" dirty="0" smtClean="0">
                <a:solidFill>
                  <a:srgbClr val="FF0000"/>
                </a:solidFill>
                <a:latin typeface="Arial" panose="020B0604020202020204" pitchFamily="34" charset="0"/>
                <a:cs typeface="Arial" panose="020B0604020202020204" pitchFamily="34" charset="0"/>
              </a:rPr>
              <a:t>“an </a:t>
            </a:r>
            <a:r>
              <a:rPr lang="en-US" sz="2000" b="1" dirty="0" smtClean="0">
                <a:solidFill>
                  <a:srgbClr val="FF0000"/>
                </a:solidFill>
                <a:latin typeface="Arial" panose="020B0604020202020204" pitchFamily="34" charset="0"/>
                <a:cs typeface="Arial" panose="020B0604020202020204" pitchFamily="34" charset="0"/>
              </a:rPr>
              <a:t>ecosystem </a:t>
            </a:r>
            <a:r>
              <a:rPr lang="en-US" sz="2000" b="1" dirty="0" smtClean="0">
                <a:solidFill>
                  <a:srgbClr val="FF0000"/>
                </a:solidFill>
                <a:latin typeface="Arial" panose="020B0604020202020204" pitchFamily="34" charset="0"/>
                <a:cs typeface="Arial" panose="020B0604020202020204" pitchFamily="34" charset="0"/>
              </a:rPr>
              <a:t>made up of many players operating under many models and motives will emerge</a:t>
            </a:r>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30151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5134"/>
            <a:ext cx="8020050" cy="887866"/>
          </a:xfrm>
        </p:spPr>
        <p:txBody>
          <a:bodyPr>
            <a:normAutofit/>
          </a:bodyPr>
          <a:lstStyle/>
          <a:p>
            <a:r>
              <a:rPr lang="en-US" sz="4800" b="1" dirty="0"/>
              <a:t>Business proposals</a:t>
            </a:r>
            <a:endParaRPr lang="en-US" sz="4800" b="1" dirty="0"/>
          </a:p>
        </p:txBody>
      </p:sp>
      <p:sp>
        <p:nvSpPr>
          <p:cNvPr id="3" name="Content Placeholder 2"/>
          <p:cNvSpPr>
            <a:spLocks noGrp="1"/>
          </p:cNvSpPr>
          <p:nvPr>
            <p:ph idx="1"/>
          </p:nvPr>
        </p:nvSpPr>
        <p:spPr>
          <a:xfrm>
            <a:off x="152399" y="1524000"/>
            <a:ext cx="8848725" cy="5181600"/>
          </a:xfrm>
        </p:spPr>
        <p:txBody>
          <a:bodyPr>
            <a:noAutofit/>
          </a:bodyPr>
          <a:lstStyle/>
          <a:p>
            <a:pPr marL="0" indent="0">
              <a:buNone/>
            </a:pPr>
            <a:r>
              <a:rPr lang="en-US" sz="1800" dirty="0" smtClean="0">
                <a:solidFill>
                  <a:schemeClr val="tx2"/>
                </a:solidFill>
                <a:latin typeface="Arial" panose="020B0604020202020204" pitchFamily="34" charset="0"/>
                <a:cs typeface="Arial" panose="020B0604020202020204" pitchFamily="34" charset="0"/>
              </a:rPr>
              <a:t>Many </a:t>
            </a:r>
            <a:r>
              <a:rPr lang="en-US" sz="1800" dirty="0" smtClean="0">
                <a:solidFill>
                  <a:schemeClr val="tx2"/>
                </a:solidFill>
                <a:latin typeface="Arial" panose="020B0604020202020204" pitchFamily="34" charset="0"/>
                <a:cs typeface="Arial" panose="020B0604020202020204" pitchFamily="34" charset="0"/>
              </a:rPr>
              <a:t>journalists have put forward diverse proposals for possible future business models for news publications. Davis notes that a number of experiments in newspaper business-making are currently underway. Some new start-up enterprises are producing online-only news resources aimed at a hyperlocal readership. Most of these local-level online news start-ups are not large, and many are not yet making much money. Nevertheless, Davis points out that these operations are doing substantive news reporting and are starting to draw attention. They probably will play a role in shaping the journalistic landscape in the </a:t>
            </a:r>
            <a:r>
              <a:rPr lang="en-US" sz="1800" dirty="0" smtClean="0">
                <a:solidFill>
                  <a:schemeClr val="tx2"/>
                </a:solidFill>
                <a:latin typeface="Arial" panose="020B0604020202020204" pitchFamily="34" charset="0"/>
                <a:cs typeface="Arial" panose="020B0604020202020204" pitchFamily="34" charset="0"/>
              </a:rPr>
              <a:t>future. </a:t>
            </a:r>
            <a:r>
              <a:rPr lang="en-US" sz="1800" dirty="0" smtClean="0">
                <a:solidFill>
                  <a:schemeClr val="tx2"/>
                </a:solidFill>
                <a:latin typeface="Arial" panose="020B0604020202020204" pitchFamily="34" charset="0"/>
                <a:cs typeface="Arial" panose="020B0604020202020204" pitchFamily="34" charset="0"/>
              </a:rPr>
              <a:t>Local-level news initiatives will probably be more likely to generate revenue than national-level ones because it is easier to target specific audiences in smaller local communities than in larger ones. Today, increasing numbers of readers want very specific news content tailored to their peculiar needs or interests. </a:t>
            </a:r>
            <a:endParaRPr lang="en-US" sz="1800" dirty="0" smtClean="0">
              <a:solidFill>
                <a:schemeClr val="tx2"/>
              </a:solidFill>
              <a:latin typeface="Arial" panose="020B0604020202020204" pitchFamily="34" charset="0"/>
              <a:cs typeface="Arial" panose="020B0604020202020204" pitchFamily="34" charset="0"/>
            </a:endParaRPr>
          </a:p>
          <a:p>
            <a:pPr marL="0" indent="0">
              <a:buNone/>
            </a:pPr>
            <a:r>
              <a:rPr lang="en-US" sz="1800" dirty="0" smtClean="0">
                <a:solidFill>
                  <a:schemeClr val="tx2"/>
                </a:solidFill>
                <a:latin typeface="Arial" panose="020B0604020202020204" pitchFamily="34" charset="0"/>
                <a:cs typeface="Arial" panose="020B0604020202020204" pitchFamily="34" charset="0"/>
              </a:rPr>
              <a:t>It </a:t>
            </a:r>
            <a:r>
              <a:rPr lang="en-US" sz="1800" dirty="0" smtClean="0">
                <a:solidFill>
                  <a:schemeClr val="tx2"/>
                </a:solidFill>
                <a:latin typeface="Arial" panose="020B0604020202020204" pitchFamily="34" charset="0"/>
                <a:cs typeface="Arial" panose="020B0604020202020204" pitchFamily="34" charset="0"/>
              </a:rPr>
              <a:t>is often easier to tailor news content to specific audiences and/or tastes by targeting local readerships, which </a:t>
            </a:r>
            <a:r>
              <a:rPr lang="en-US" sz="1800" dirty="0" smtClean="0">
                <a:solidFill>
                  <a:schemeClr val="tx2"/>
                </a:solidFill>
                <a:latin typeface="Arial" panose="020B0604020202020204" pitchFamily="34" charset="0"/>
                <a:cs typeface="Arial" panose="020B0604020202020204" pitchFamily="34" charset="0"/>
              </a:rPr>
              <a:t>refers </a:t>
            </a:r>
            <a:r>
              <a:rPr lang="en-US" sz="1800" dirty="0" smtClean="0">
                <a:solidFill>
                  <a:schemeClr val="tx2"/>
                </a:solidFill>
                <a:latin typeface="Arial" panose="020B0604020202020204" pitchFamily="34" charset="0"/>
                <a:cs typeface="Arial" panose="020B0604020202020204" pitchFamily="34" charset="0"/>
              </a:rPr>
              <a:t>to as </a:t>
            </a:r>
            <a:r>
              <a:rPr lang="en-US" sz="1800" b="1" dirty="0" smtClean="0">
                <a:solidFill>
                  <a:srgbClr val="FF0000"/>
                </a:solidFill>
                <a:latin typeface="Arial" panose="020B0604020202020204" pitchFamily="34" charset="0"/>
                <a:cs typeface="Arial" panose="020B0604020202020204" pitchFamily="34" charset="0"/>
              </a:rPr>
              <a:t>“adaptability to local conditions</a:t>
            </a:r>
            <a:r>
              <a:rPr lang="en-US" sz="1800" b="1" dirty="0" smtClean="0">
                <a:solidFill>
                  <a:srgbClr val="FF0000"/>
                </a:solidFill>
                <a:latin typeface="Arial" panose="020B0604020202020204" pitchFamily="34" charset="0"/>
                <a:cs typeface="Arial" panose="020B0604020202020204" pitchFamily="34" charset="0"/>
              </a:rPr>
              <a:t>”. </a:t>
            </a:r>
            <a:r>
              <a:rPr lang="en-US" sz="1800" dirty="0" smtClean="0">
                <a:solidFill>
                  <a:schemeClr val="tx2"/>
                </a:solidFill>
                <a:latin typeface="Arial" panose="020B0604020202020204" pitchFamily="34" charset="0"/>
                <a:cs typeface="Arial" panose="020B0604020202020204" pitchFamily="34" charset="0"/>
              </a:rPr>
              <a:t>This ability to make targeted, local content also applies to local-level advertising. </a:t>
            </a:r>
            <a:r>
              <a:rPr lang="en-US" sz="1800" dirty="0" smtClean="0">
                <a:solidFill>
                  <a:schemeClr val="tx2"/>
                </a:solidFill>
                <a:latin typeface="Arial" panose="020B0604020202020204" pitchFamily="34" charset="0"/>
                <a:cs typeface="Arial" panose="020B0604020202020204" pitchFamily="34" charset="0"/>
              </a:rPr>
              <a:t>Most believe </a:t>
            </a:r>
            <a:r>
              <a:rPr lang="en-US" sz="1800" dirty="0" smtClean="0">
                <a:solidFill>
                  <a:schemeClr val="tx2"/>
                </a:solidFill>
                <a:latin typeface="Arial" panose="020B0604020202020204" pitchFamily="34" charset="0"/>
                <a:cs typeface="Arial" panose="020B0604020202020204" pitchFamily="34" charset="0"/>
              </a:rPr>
              <a:t>that there are promising opportunities for </a:t>
            </a:r>
            <a:r>
              <a:rPr lang="en-US" sz="1800" b="1" dirty="0" smtClean="0">
                <a:solidFill>
                  <a:srgbClr val="FF0000"/>
                </a:solidFill>
                <a:latin typeface="Arial" panose="020B0604020202020204" pitchFamily="34" charset="0"/>
                <a:cs typeface="Arial" panose="020B0604020202020204" pitchFamily="34" charset="0"/>
              </a:rPr>
              <a:t>“hyperlocal advertising” and </a:t>
            </a:r>
            <a:r>
              <a:rPr lang="en-US" sz="1800" b="1" dirty="0" smtClean="0">
                <a:solidFill>
                  <a:srgbClr val="FF0000"/>
                </a:solidFill>
                <a:latin typeface="Arial" panose="020B0604020202020204" pitchFamily="34" charset="0"/>
                <a:cs typeface="Arial" panose="020B0604020202020204" pitchFamily="34" charset="0"/>
              </a:rPr>
              <a:t>“custom </a:t>
            </a:r>
            <a:r>
              <a:rPr lang="en-US" sz="1800" b="1" dirty="0" smtClean="0">
                <a:solidFill>
                  <a:srgbClr val="FF0000"/>
                </a:solidFill>
                <a:latin typeface="Arial" panose="020B0604020202020204" pitchFamily="34" charset="0"/>
                <a:cs typeface="Arial" panose="020B0604020202020204" pitchFamily="34" charset="0"/>
              </a:rPr>
              <a:t>ads that contribute to the interest and lifestyle choices of our readers‟”</a:t>
            </a:r>
            <a:r>
              <a:rPr lang="en-US" sz="1800" dirty="0" smtClean="0">
                <a:solidFill>
                  <a:srgbClr val="FF0000"/>
                </a:solidFill>
                <a:latin typeface="Arial" panose="020B0604020202020204" pitchFamily="34" charset="0"/>
                <a:cs typeface="Arial" panose="020B0604020202020204" pitchFamily="34" charset="0"/>
              </a:rPr>
              <a:t> </a:t>
            </a:r>
            <a:r>
              <a:rPr lang="en-US" sz="1800" dirty="0" smtClean="0">
                <a:solidFill>
                  <a:schemeClr val="tx2"/>
                </a:solidFill>
                <a:latin typeface="Arial" panose="020B0604020202020204" pitchFamily="34" charset="0"/>
                <a:cs typeface="Arial" panose="020B0604020202020204" pitchFamily="34" charset="0"/>
              </a:rPr>
              <a:t>to help achieve </a:t>
            </a:r>
            <a:r>
              <a:rPr lang="en-US" sz="1800" dirty="0" smtClean="0">
                <a:solidFill>
                  <a:schemeClr val="tx2"/>
                </a:solidFill>
                <a:latin typeface="Arial" panose="020B0604020202020204" pitchFamily="34" charset="0"/>
                <a:cs typeface="Arial" panose="020B0604020202020204" pitchFamily="34" charset="0"/>
              </a:rPr>
              <a:t>profitability. </a:t>
            </a:r>
            <a:endParaRPr lang="en-US" sz="1800"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198015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5134"/>
            <a:ext cx="8020050" cy="887866"/>
          </a:xfrm>
        </p:spPr>
        <p:txBody>
          <a:bodyPr>
            <a:normAutofit/>
          </a:bodyPr>
          <a:lstStyle/>
          <a:p>
            <a:r>
              <a:rPr lang="en-US" sz="4800" b="1" dirty="0"/>
              <a:t>Business proposals</a:t>
            </a:r>
            <a:endParaRPr lang="en-US" sz="4800" b="1" dirty="0"/>
          </a:p>
        </p:txBody>
      </p:sp>
      <p:sp>
        <p:nvSpPr>
          <p:cNvPr id="3" name="Content Placeholder 2"/>
          <p:cNvSpPr>
            <a:spLocks noGrp="1"/>
          </p:cNvSpPr>
          <p:nvPr>
            <p:ph idx="1"/>
          </p:nvPr>
        </p:nvSpPr>
        <p:spPr>
          <a:xfrm>
            <a:off x="152399" y="1524000"/>
            <a:ext cx="8848725" cy="5181600"/>
          </a:xfrm>
        </p:spPr>
        <p:txBody>
          <a:bodyPr>
            <a:noAutofit/>
          </a:bodyPr>
          <a:lstStyle/>
          <a:p>
            <a:pPr marL="0" indent="0">
              <a:buNone/>
            </a:pPr>
            <a:r>
              <a:rPr lang="en-US" sz="2000" dirty="0" smtClean="0">
                <a:solidFill>
                  <a:schemeClr val="tx2"/>
                </a:solidFill>
                <a:latin typeface="Arial" panose="020B0604020202020204" pitchFamily="34" charset="0"/>
                <a:cs typeface="Arial" panose="020B0604020202020204" pitchFamily="34" charset="0"/>
              </a:rPr>
              <a:t>Newspaper </a:t>
            </a:r>
            <a:r>
              <a:rPr lang="en-US" sz="2000" dirty="0" smtClean="0">
                <a:solidFill>
                  <a:schemeClr val="tx2"/>
                </a:solidFill>
                <a:latin typeface="Arial" panose="020B0604020202020204" pitchFamily="34" charset="0"/>
                <a:cs typeface="Arial" panose="020B0604020202020204" pitchFamily="34" charset="0"/>
              </a:rPr>
              <a:t>managers are also figuring out new ways to bring in revenue. Because they have been gradually losing money from most of their traditional revenue sources, newspapers will need a wider variety of revenue sources over the long term. </a:t>
            </a:r>
            <a:endParaRPr lang="en-US" sz="2000" dirty="0" smtClean="0">
              <a:solidFill>
                <a:schemeClr val="tx2"/>
              </a:solidFill>
              <a:latin typeface="Arial" panose="020B0604020202020204" pitchFamily="34" charset="0"/>
              <a:cs typeface="Arial" panose="020B0604020202020204" pitchFamily="34" charset="0"/>
            </a:endParaRPr>
          </a:p>
          <a:p>
            <a:pPr marL="0" indent="0">
              <a:buNone/>
            </a:pPr>
            <a:r>
              <a:rPr lang="en-US" sz="2000" b="1" dirty="0" smtClean="0">
                <a:solidFill>
                  <a:srgbClr val="FF0000"/>
                </a:solidFill>
                <a:latin typeface="Arial" panose="020B0604020202020204" pitchFamily="34" charset="0"/>
                <a:cs typeface="Arial" panose="020B0604020202020204" pitchFamily="34" charset="0"/>
              </a:rPr>
              <a:t>Newspaper </a:t>
            </a:r>
            <a:r>
              <a:rPr lang="en-US" sz="2000" b="1" dirty="0" smtClean="0">
                <a:solidFill>
                  <a:srgbClr val="FF0000"/>
                </a:solidFill>
                <a:latin typeface="Arial" panose="020B0604020202020204" pitchFamily="34" charset="0"/>
                <a:cs typeface="Arial" panose="020B0604020202020204" pitchFamily="34" charset="0"/>
              </a:rPr>
              <a:t>sales departments are moving beyond print advertising and attempting to generate revenue from videos, online promotions, targeted marketing services and other </a:t>
            </a:r>
            <a:r>
              <a:rPr lang="en-US" sz="2000" b="1" dirty="0" smtClean="0">
                <a:solidFill>
                  <a:srgbClr val="FF0000"/>
                </a:solidFill>
                <a:latin typeface="Arial" panose="020B0604020202020204" pitchFamily="34" charset="0"/>
                <a:cs typeface="Arial" panose="020B0604020202020204" pitchFamily="34" charset="0"/>
              </a:rPr>
              <a:t>offerings.</a:t>
            </a:r>
          </a:p>
          <a:p>
            <a:pPr marL="0" indent="0">
              <a:buNone/>
            </a:pPr>
            <a:r>
              <a:rPr lang="en-US" sz="2000" dirty="0" smtClean="0">
                <a:solidFill>
                  <a:schemeClr val="tx2"/>
                </a:solidFill>
                <a:latin typeface="Arial" panose="020B0604020202020204" pitchFamily="34" charset="0"/>
                <a:cs typeface="Arial" panose="020B0604020202020204" pitchFamily="34" charset="0"/>
              </a:rPr>
              <a:t> </a:t>
            </a:r>
            <a:r>
              <a:rPr lang="en-US" sz="2000" dirty="0" smtClean="0">
                <a:solidFill>
                  <a:schemeClr val="tx2"/>
                </a:solidFill>
                <a:latin typeface="Arial" panose="020B0604020202020204" pitchFamily="34" charset="0"/>
                <a:cs typeface="Arial" panose="020B0604020202020204" pitchFamily="34" charset="0"/>
              </a:rPr>
              <a:t>Some targeted marketing services offer online users specific content. The Washington Times‟ microchannels offer electronic streams of news content to readers who desire information on particular topics such as politics, economics, foreign affairs, energy policy, etc. </a:t>
            </a:r>
            <a:r>
              <a:rPr lang="en-US" sz="2000" b="1" dirty="0" smtClean="0">
                <a:solidFill>
                  <a:srgbClr val="FF0000"/>
                </a:solidFill>
                <a:latin typeface="Arial" panose="020B0604020202020204" pitchFamily="34" charset="0"/>
                <a:cs typeface="Arial" panose="020B0604020202020204" pitchFamily="34" charset="0"/>
              </a:rPr>
              <a:t>“Insight on Energy,” </a:t>
            </a:r>
            <a:r>
              <a:rPr lang="en-US" sz="2000" dirty="0" smtClean="0">
                <a:solidFill>
                  <a:schemeClr val="tx2"/>
                </a:solidFill>
                <a:latin typeface="Arial" panose="020B0604020202020204" pitchFamily="34" charset="0"/>
                <a:cs typeface="Arial" panose="020B0604020202020204" pitchFamily="34" charset="0"/>
              </a:rPr>
              <a:t>for example, is a microchannel that features the Times‟ coverage of the energy sector. </a:t>
            </a:r>
            <a:endParaRPr lang="en-US" sz="2000" dirty="0" smtClean="0">
              <a:solidFill>
                <a:schemeClr val="tx2"/>
              </a:solidFill>
              <a:latin typeface="Arial" panose="020B0604020202020204" pitchFamily="34" charset="0"/>
              <a:cs typeface="Arial" panose="020B0604020202020204" pitchFamily="34" charset="0"/>
            </a:endParaRPr>
          </a:p>
          <a:p>
            <a:pPr marL="0" indent="0">
              <a:buNone/>
            </a:pPr>
            <a:r>
              <a:rPr lang="en-US" sz="2000" dirty="0" smtClean="0">
                <a:solidFill>
                  <a:schemeClr val="tx2"/>
                </a:solidFill>
                <a:latin typeface="Arial" panose="020B0604020202020204" pitchFamily="34" charset="0"/>
                <a:cs typeface="Arial" panose="020B0604020202020204" pitchFamily="34" charset="0"/>
              </a:rPr>
              <a:t>Subscribing </a:t>
            </a:r>
            <a:r>
              <a:rPr lang="en-US" sz="2000" dirty="0" smtClean="0">
                <a:solidFill>
                  <a:schemeClr val="tx2"/>
                </a:solidFill>
                <a:latin typeface="Arial" panose="020B0604020202020204" pitchFamily="34" charset="0"/>
                <a:cs typeface="Arial" panose="020B0604020202020204" pitchFamily="34" charset="0"/>
              </a:rPr>
              <a:t>to a microchannel offers users the ability to receive the most up-to-date articles produced by Times writers on areas such as energy, the economy and other public </a:t>
            </a:r>
            <a:r>
              <a:rPr lang="en-US" sz="2000" dirty="0" smtClean="0">
                <a:solidFill>
                  <a:schemeClr val="tx2"/>
                </a:solidFill>
                <a:latin typeface="Arial" panose="020B0604020202020204" pitchFamily="34" charset="0"/>
                <a:cs typeface="Arial" panose="020B0604020202020204" pitchFamily="34" charset="0"/>
              </a:rPr>
              <a:t>affairs.</a:t>
            </a:r>
            <a:endParaRPr lang="en-US" sz="2000"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233417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868362"/>
          </a:xfrm>
        </p:spPr>
        <p:txBody>
          <a:bodyPr>
            <a:normAutofit/>
          </a:bodyPr>
          <a:lstStyle/>
          <a:p>
            <a:r>
              <a:rPr lang="en-US" sz="4800" b="1" dirty="0" smtClean="0"/>
              <a:t>Newspaper Business Model</a:t>
            </a:r>
            <a:endParaRPr lang="en-US" sz="4800" b="1" dirty="0"/>
          </a:p>
        </p:txBody>
      </p:sp>
      <p:sp>
        <p:nvSpPr>
          <p:cNvPr id="3" name="Content Placeholder 2"/>
          <p:cNvSpPr>
            <a:spLocks noGrp="1"/>
          </p:cNvSpPr>
          <p:nvPr>
            <p:ph idx="1"/>
          </p:nvPr>
        </p:nvSpPr>
        <p:spPr>
          <a:xfrm>
            <a:off x="152400" y="1600200"/>
            <a:ext cx="8839200" cy="5105400"/>
          </a:xfrm>
        </p:spPr>
        <p:txBody>
          <a:bodyPr>
            <a:noAutofit/>
          </a:bodyPr>
          <a:lstStyle/>
          <a:p>
            <a:pPr marL="0" indent="0">
              <a:buNone/>
            </a:pPr>
            <a:r>
              <a:rPr lang="en-US" sz="2800" dirty="0" smtClean="0">
                <a:solidFill>
                  <a:schemeClr val="tx2"/>
                </a:solidFill>
                <a:latin typeface="Arial" panose="020B0604020202020204" pitchFamily="34" charset="0"/>
                <a:cs typeface="Arial" panose="020B0604020202020204" pitchFamily="34" charset="0"/>
              </a:rPr>
              <a:t>I believe that the most favorable newspaper business model would be a </a:t>
            </a:r>
            <a:r>
              <a:rPr lang="en-US" sz="2800" b="1" dirty="0" smtClean="0">
                <a:solidFill>
                  <a:srgbClr val="FF0000"/>
                </a:solidFill>
                <a:latin typeface="Arial" panose="020B0604020202020204" pitchFamily="34" charset="0"/>
                <a:cs typeface="Arial" panose="020B0604020202020204" pitchFamily="34" charset="0"/>
              </a:rPr>
              <a:t>combination</a:t>
            </a:r>
            <a:r>
              <a:rPr lang="en-US" sz="2800" b="1" dirty="0" smtClean="0">
                <a:solidFill>
                  <a:schemeClr val="tx2"/>
                </a:solidFill>
                <a:latin typeface="Arial" panose="020B0604020202020204" pitchFamily="34" charset="0"/>
                <a:cs typeface="Arial" panose="020B0604020202020204" pitchFamily="34" charset="0"/>
              </a:rPr>
              <a:t> </a:t>
            </a:r>
            <a:r>
              <a:rPr lang="en-US" sz="2800" dirty="0" smtClean="0">
                <a:solidFill>
                  <a:schemeClr val="tx2"/>
                </a:solidFill>
                <a:latin typeface="Arial" panose="020B0604020202020204" pitchFamily="34" charset="0"/>
                <a:cs typeface="Arial" panose="020B0604020202020204" pitchFamily="34" charset="0"/>
              </a:rPr>
              <a:t>of selective electronic paid content and Web-based advertising. </a:t>
            </a:r>
          </a:p>
          <a:p>
            <a:pPr marL="0" indent="0">
              <a:buNone/>
            </a:pPr>
            <a:r>
              <a:rPr lang="en-US" sz="2800" dirty="0" smtClean="0">
                <a:solidFill>
                  <a:schemeClr val="tx2"/>
                </a:solidFill>
                <a:latin typeface="Arial" panose="020B0604020202020204" pitchFamily="34" charset="0"/>
                <a:cs typeface="Arial" panose="020B0604020202020204" pitchFamily="34" charset="0"/>
              </a:rPr>
              <a:t>A model in which newspapers display some of their online content for free, hide other content behind a pay wall, and make extensive use of Web advertising is, in my view, the model that is </a:t>
            </a:r>
            <a:r>
              <a:rPr lang="en-US" sz="2800" b="1" dirty="0" smtClean="0">
                <a:solidFill>
                  <a:srgbClr val="FF0000"/>
                </a:solidFill>
                <a:latin typeface="Arial" panose="020B0604020202020204" pitchFamily="34" charset="0"/>
                <a:cs typeface="Arial" panose="020B0604020202020204" pitchFamily="34" charset="0"/>
              </a:rPr>
              <a:t>most likely to enable print publications to prosper over the long term</a:t>
            </a:r>
            <a:r>
              <a:rPr lang="en-US" sz="2800" b="1" dirty="0" smtClean="0">
                <a:solidFill>
                  <a:schemeClr val="tx2"/>
                </a:solidFill>
                <a:latin typeface="Arial" panose="020B0604020202020204" pitchFamily="34" charset="0"/>
                <a:cs typeface="Arial" panose="020B0604020202020204" pitchFamily="34" charset="0"/>
              </a:rPr>
              <a:t>. </a:t>
            </a:r>
          </a:p>
          <a:p>
            <a:pPr marL="0" indent="0">
              <a:buNone/>
            </a:pPr>
            <a:r>
              <a:rPr lang="en-US" sz="2800" b="1" dirty="0" smtClean="0">
                <a:solidFill>
                  <a:srgbClr val="FF0000"/>
                </a:solidFill>
                <a:latin typeface="Arial" panose="020B0604020202020204" pitchFamily="34" charset="0"/>
                <a:cs typeface="Arial" panose="020B0604020202020204" pitchFamily="34" charset="0"/>
              </a:rPr>
              <a:t>Combined with using the latest online media technologies</a:t>
            </a:r>
            <a:r>
              <a:rPr lang="en-US" sz="2800" dirty="0" smtClean="0">
                <a:solidFill>
                  <a:schemeClr val="tx2"/>
                </a:solidFill>
                <a:latin typeface="Arial" panose="020B0604020202020204" pitchFamily="34" charset="0"/>
                <a:cs typeface="Arial" panose="020B0604020202020204" pitchFamily="34" charset="0"/>
              </a:rPr>
              <a:t>, newspapers will be able to continue their role as disseminators of news, analysis and opinion.</a:t>
            </a:r>
            <a:endParaRPr lang="en-US" sz="2800"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423419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5134"/>
            <a:ext cx="8020050" cy="887866"/>
          </a:xfrm>
        </p:spPr>
        <p:txBody>
          <a:bodyPr>
            <a:normAutofit/>
          </a:bodyPr>
          <a:lstStyle/>
          <a:p>
            <a:r>
              <a:rPr lang="en-US" sz="4800" b="1" dirty="0"/>
              <a:t>Business proposals</a:t>
            </a:r>
            <a:endParaRPr lang="en-US" sz="4800" b="1" dirty="0"/>
          </a:p>
        </p:txBody>
      </p:sp>
      <p:sp>
        <p:nvSpPr>
          <p:cNvPr id="3" name="Content Placeholder 2"/>
          <p:cNvSpPr>
            <a:spLocks noGrp="1"/>
          </p:cNvSpPr>
          <p:nvPr>
            <p:ph idx="1"/>
          </p:nvPr>
        </p:nvSpPr>
        <p:spPr>
          <a:xfrm>
            <a:off x="152399" y="1524000"/>
            <a:ext cx="8848725" cy="5181600"/>
          </a:xfrm>
        </p:spPr>
        <p:txBody>
          <a:bodyPr>
            <a:noAutofit/>
          </a:bodyPr>
          <a:lstStyle/>
          <a:p>
            <a:pPr marL="0" indent="0">
              <a:buNone/>
            </a:pPr>
            <a:r>
              <a:rPr lang="en-US" dirty="0" smtClean="0">
                <a:latin typeface="Arial" panose="020B0604020202020204" pitchFamily="34" charset="0"/>
                <a:cs typeface="Arial" panose="020B0604020202020204" pitchFamily="34" charset="0"/>
              </a:rPr>
              <a:t>Ultimately</a:t>
            </a:r>
            <a:r>
              <a:rPr lang="en-US" dirty="0" smtClean="0">
                <a:latin typeface="Arial" panose="020B0604020202020204" pitchFamily="34" charset="0"/>
                <a:cs typeface="Arial" panose="020B0604020202020204" pitchFamily="34" charset="0"/>
              </a:rPr>
              <a:t>, the Times decided that, at least in this instance, the online columns were more valuable as contributors to greater Web traffic and online-ad revenue than as paid </a:t>
            </a:r>
            <a:r>
              <a:rPr lang="en-US" dirty="0" smtClean="0">
                <a:latin typeface="Arial" panose="020B0604020202020204" pitchFamily="34" charset="0"/>
                <a:cs typeface="Arial" panose="020B0604020202020204" pitchFamily="34" charset="0"/>
              </a:rPr>
              <a:t>content. </a:t>
            </a:r>
          </a:p>
          <a:p>
            <a:pPr marL="0" indent="0">
              <a:buNone/>
            </a:pPr>
            <a:r>
              <a:rPr lang="en-US" dirty="0" smtClean="0">
                <a:latin typeface="Arial" panose="020B0604020202020204" pitchFamily="34" charset="0"/>
                <a:cs typeface="Arial" panose="020B0604020202020204" pitchFamily="34" charset="0"/>
              </a:rPr>
              <a:t>According </a:t>
            </a:r>
            <a:r>
              <a:rPr lang="en-US" dirty="0" smtClean="0">
                <a:latin typeface="Arial" panose="020B0604020202020204" pitchFamily="34" charset="0"/>
                <a:cs typeface="Arial" panose="020B0604020202020204" pitchFamily="34" charset="0"/>
              </a:rPr>
              <a:t>to a New York Times report, media experts believe that while opinion columns themselves are unlikely to generate that much ad revenue, they can drive many readers to more lucrative parts of the Times website such as the topic pages on health and </a:t>
            </a:r>
            <a:r>
              <a:rPr lang="en-US" dirty="0" smtClean="0">
                <a:latin typeface="Arial" panose="020B0604020202020204" pitchFamily="34" charset="0"/>
                <a:cs typeface="Arial" panose="020B0604020202020204" pitchFamily="34" charset="0"/>
              </a:rPr>
              <a:t>technology.  </a:t>
            </a:r>
          </a:p>
          <a:p>
            <a:pPr marL="0" indent="0">
              <a:buNone/>
            </a:pPr>
            <a:r>
              <a:rPr lang="en-US" dirty="0" smtClean="0">
                <a:latin typeface="Arial" panose="020B0604020202020204" pitchFamily="34" charset="0"/>
                <a:cs typeface="Arial" panose="020B0604020202020204" pitchFamily="34" charset="0"/>
              </a:rPr>
              <a:t>The Times </a:t>
            </a:r>
            <a:r>
              <a:rPr lang="en-US" dirty="0" smtClean="0">
                <a:latin typeface="Arial" panose="020B0604020202020204" pitchFamily="34" charset="0"/>
                <a:cs typeface="Arial" panose="020B0604020202020204" pitchFamily="34" charset="0"/>
              </a:rPr>
              <a:t>made a mistake trying to charge for its opinion columnists online rather than for its news </a:t>
            </a:r>
            <a:r>
              <a:rPr lang="en-US" dirty="0" smtClean="0">
                <a:latin typeface="Arial" panose="020B0604020202020204" pitchFamily="34" charset="0"/>
                <a:cs typeface="Arial" panose="020B0604020202020204" pitchFamily="34" charset="0"/>
              </a:rPr>
              <a:t>reporting. </a:t>
            </a:r>
          </a:p>
          <a:p>
            <a:pPr marL="0" indent="0">
              <a:buNone/>
            </a:pPr>
            <a:r>
              <a:rPr lang="en-US" dirty="0" smtClean="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Times has yet to decide how much it will charge for online subscriptions, or how many articles it will make available for </a:t>
            </a:r>
            <a:r>
              <a:rPr lang="en-US" dirty="0" smtClean="0">
                <a:latin typeface="Arial" panose="020B0604020202020204" pitchFamily="34" charset="0"/>
                <a:cs typeface="Arial" panose="020B0604020202020204" pitchFamily="34" charset="0"/>
              </a:rPr>
              <a:t>free. </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424421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5134"/>
            <a:ext cx="7943850" cy="887866"/>
          </a:xfrm>
        </p:spPr>
        <p:txBody>
          <a:bodyPr>
            <a:normAutofit/>
          </a:bodyPr>
          <a:lstStyle/>
          <a:p>
            <a:r>
              <a:rPr lang="en-US" sz="4800" b="1" dirty="0"/>
              <a:t>Other </a:t>
            </a:r>
            <a:r>
              <a:rPr lang="en-US" sz="4800" b="1" dirty="0" smtClean="0"/>
              <a:t>Possibilities</a:t>
            </a:r>
            <a:endParaRPr lang="en-US" sz="4800" b="1" dirty="0"/>
          </a:p>
        </p:txBody>
      </p:sp>
      <p:sp>
        <p:nvSpPr>
          <p:cNvPr id="3" name="Content Placeholder 2"/>
          <p:cNvSpPr>
            <a:spLocks noGrp="1"/>
          </p:cNvSpPr>
          <p:nvPr>
            <p:ph idx="1"/>
          </p:nvPr>
        </p:nvSpPr>
        <p:spPr>
          <a:xfrm>
            <a:off x="152400" y="1600200"/>
            <a:ext cx="8839200" cy="5105400"/>
          </a:xfrm>
        </p:spPr>
        <p:txBody>
          <a:bodyPr>
            <a:normAutofit fontScale="92500" lnSpcReduction="10000"/>
          </a:bodyPr>
          <a:lstStyle/>
          <a:p>
            <a:pPr marL="0" indent="0">
              <a:buNone/>
            </a:pPr>
            <a:r>
              <a:rPr lang="en-US" dirty="0" smtClean="0">
                <a:solidFill>
                  <a:schemeClr val="tx2"/>
                </a:solidFill>
                <a:latin typeface="Arial" panose="020B0604020202020204" pitchFamily="34" charset="0"/>
                <a:cs typeface="Arial" panose="020B0604020202020204" pitchFamily="34" charset="0"/>
              </a:rPr>
              <a:t>There </a:t>
            </a:r>
            <a:r>
              <a:rPr lang="en-US" dirty="0" smtClean="0">
                <a:solidFill>
                  <a:schemeClr val="tx2"/>
                </a:solidFill>
                <a:latin typeface="Arial" panose="020B0604020202020204" pitchFamily="34" charset="0"/>
                <a:cs typeface="Arial" panose="020B0604020202020204" pitchFamily="34" charset="0"/>
              </a:rPr>
              <a:t>are a number of other possible business techniques that can improve newspaper finances. </a:t>
            </a:r>
            <a:r>
              <a:rPr lang="en-US" dirty="0">
                <a:solidFill>
                  <a:schemeClr val="tx2"/>
                </a:solidFill>
                <a:latin typeface="Arial" panose="020B0604020202020204" pitchFamily="34" charset="0"/>
                <a:cs typeface="Arial" panose="020B0604020202020204" pitchFamily="34" charset="0"/>
              </a:rPr>
              <a:t>N</a:t>
            </a:r>
            <a:r>
              <a:rPr lang="en-US" dirty="0" smtClean="0">
                <a:solidFill>
                  <a:schemeClr val="tx2"/>
                </a:solidFill>
                <a:latin typeface="Arial" panose="020B0604020202020204" pitchFamily="34" charset="0"/>
                <a:cs typeface="Arial" panose="020B0604020202020204" pitchFamily="34" charset="0"/>
              </a:rPr>
              <a:t>ewspapers </a:t>
            </a:r>
            <a:r>
              <a:rPr lang="en-US" dirty="0" smtClean="0">
                <a:solidFill>
                  <a:schemeClr val="tx2"/>
                </a:solidFill>
                <a:latin typeface="Arial" panose="020B0604020202020204" pitchFamily="34" charset="0"/>
                <a:cs typeface="Arial" panose="020B0604020202020204" pitchFamily="34" charset="0"/>
              </a:rPr>
              <a:t>can supplement their mass-market activities with potentially lucrative stables of niche publications.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b="1" dirty="0" smtClean="0">
                <a:solidFill>
                  <a:srgbClr val="FF0000"/>
                </a:solidFill>
                <a:latin typeface="Arial" panose="020B0604020202020204" pitchFamily="34" charset="0"/>
                <a:cs typeface="Arial" panose="020B0604020202020204" pitchFamily="34" charset="0"/>
              </a:rPr>
              <a:t>These </a:t>
            </a:r>
            <a:r>
              <a:rPr lang="en-US" b="1" dirty="0" smtClean="0">
                <a:solidFill>
                  <a:srgbClr val="FF0000"/>
                </a:solidFill>
                <a:latin typeface="Arial" panose="020B0604020202020204" pitchFamily="34" charset="0"/>
                <a:cs typeface="Arial" panose="020B0604020202020204" pitchFamily="34" charset="0"/>
              </a:rPr>
              <a:t>niche publications, either print or electronic, can find specific audiences to serve. These include mothers working outside the home, local businesses, </a:t>
            </a:r>
            <a:r>
              <a:rPr lang="en-US" b="1" dirty="0" smtClean="0">
                <a:solidFill>
                  <a:srgbClr val="FF0000"/>
                </a:solidFill>
                <a:latin typeface="Arial" panose="020B0604020202020204" pitchFamily="34" charset="0"/>
                <a:cs typeface="Arial" panose="020B0604020202020204" pitchFamily="34" charset="0"/>
              </a:rPr>
              <a:t>music </a:t>
            </a:r>
            <a:r>
              <a:rPr lang="en-US" b="1" dirty="0" smtClean="0">
                <a:solidFill>
                  <a:srgbClr val="FF0000"/>
                </a:solidFill>
                <a:latin typeface="Arial" panose="020B0604020202020204" pitchFamily="34" charset="0"/>
                <a:cs typeface="Arial" panose="020B0604020202020204" pitchFamily="34" charset="0"/>
              </a:rPr>
              <a:t>aficionados, doctors, lawyers and so on. </a:t>
            </a:r>
            <a:endParaRPr lang="en-US" b="1" dirty="0" smtClean="0">
              <a:solidFill>
                <a:srgbClr val="FF0000"/>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Such </a:t>
            </a:r>
            <a:r>
              <a:rPr lang="en-US" dirty="0" smtClean="0">
                <a:solidFill>
                  <a:schemeClr val="tx2"/>
                </a:solidFill>
                <a:latin typeface="Arial" panose="020B0604020202020204" pitchFamily="34" charset="0"/>
                <a:cs typeface="Arial" panose="020B0604020202020204" pitchFamily="34" charset="0"/>
              </a:rPr>
              <a:t>targeted, small-scale marketing of news can help supplement newspaper </a:t>
            </a:r>
            <a:r>
              <a:rPr lang="en-US" dirty="0" smtClean="0">
                <a:solidFill>
                  <a:schemeClr val="tx2"/>
                </a:solidFill>
                <a:latin typeface="Arial" panose="020B0604020202020204" pitchFamily="34" charset="0"/>
                <a:cs typeface="Arial" panose="020B0604020202020204" pitchFamily="34" charset="0"/>
              </a:rPr>
              <a:t>revenue. </a:t>
            </a:r>
            <a:r>
              <a:rPr lang="en-US" dirty="0" smtClean="0">
                <a:solidFill>
                  <a:schemeClr val="tx2"/>
                </a:solidFill>
                <a:latin typeface="Arial" panose="020B0604020202020204" pitchFamily="34" charset="0"/>
                <a:cs typeface="Arial" panose="020B0604020202020204" pitchFamily="34" charset="0"/>
              </a:rPr>
              <a:t>The concept for these niche publications is quite similar to the concept for the </a:t>
            </a:r>
            <a:r>
              <a:rPr lang="en-US" b="1" dirty="0" smtClean="0">
                <a:solidFill>
                  <a:schemeClr val="tx2"/>
                </a:solidFill>
                <a:latin typeface="Arial" panose="020B0604020202020204" pitchFamily="34" charset="0"/>
                <a:cs typeface="Arial" panose="020B0604020202020204" pitchFamily="34" charset="0"/>
              </a:rPr>
              <a:t>electronic microchannels </a:t>
            </a:r>
            <a:r>
              <a:rPr lang="en-US" dirty="0" smtClean="0">
                <a:solidFill>
                  <a:schemeClr val="tx2"/>
                </a:solidFill>
                <a:latin typeface="Arial" panose="020B0604020202020204" pitchFamily="34" charset="0"/>
                <a:cs typeface="Arial" panose="020B0604020202020204" pitchFamily="34" charset="0"/>
              </a:rPr>
              <a:t>being used at the Washington Times.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The </a:t>
            </a:r>
            <a:r>
              <a:rPr lang="en-US" dirty="0" smtClean="0">
                <a:solidFill>
                  <a:schemeClr val="tx2"/>
                </a:solidFill>
                <a:latin typeface="Arial" panose="020B0604020202020204" pitchFamily="34" charset="0"/>
                <a:cs typeface="Arial" panose="020B0604020202020204" pitchFamily="34" charset="0"/>
              </a:rPr>
              <a:t>Times </a:t>
            </a:r>
            <a:r>
              <a:rPr lang="en-US" b="1" dirty="0" smtClean="0">
                <a:solidFill>
                  <a:schemeClr val="tx2"/>
                </a:solidFill>
                <a:latin typeface="Arial" panose="020B0604020202020204" pitchFamily="34" charset="0"/>
                <a:cs typeface="Arial" panose="020B0604020202020204" pitchFamily="34" charset="0"/>
              </a:rPr>
              <a:t>microchannels offer special electronic subscriptions to streams of topic-specific articles from the paper, while </a:t>
            </a:r>
            <a:r>
              <a:rPr lang="en-US" b="1" dirty="0" smtClean="0">
                <a:solidFill>
                  <a:schemeClr val="tx2"/>
                </a:solidFill>
                <a:latin typeface="Arial" panose="020B0604020202020204" pitchFamily="34" charset="0"/>
                <a:cs typeface="Arial" panose="020B0604020202020204" pitchFamily="34" charset="0"/>
              </a:rPr>
              <a:t>involves </a:t>
            </a:r>
            <a:r>
              <a:rPr lang="en-US" b="1" dirty="0" smtClean="0">
                <a:solidFill>
                  <a:schemeClr val="tx2"/>
                </a:solidFill>
                <a:latin typeface="Arial" panose="020B0604020202020204" pitchFamily="34" charset="0"/>
                <a:cs typeface="Arial" panose="020B0604020202020204" pitchFamily="34" charset="0"/>
              </a:rPr>
              <a:t>publications targeting specific interests or career paths. </a:t>
            </a:r>
            <a:endParaRPr lang="en-US" b="1" dirty="0" smtClean="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201689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5134"/>
            <a:ext cx="7943850" cy="887866"/>
          </a:xfrm>
        </p:spPr>
        <p:txBody>
          <a:bodyPr>
            <a:normAutofit/>
          </a:bodyPr>
          <a:lstStyle/>
          <a:p>
            <a:r>
              <a:rPr lang="en-US" sz="4800" b="1" dirty="0"/>
              <a:t>Other </a:t>
            </a:r>
            <a:r>
              <a:rPr lang="en-US" sz="4800" b="1" dirty="0" smtClean="0"/>
              <a:t>Possibilities</a:t>
            </a:r>
            <a:endParaRPr lang="en-US" sz="4800" b="1" dirty="0"/>
          </a:p>
        </p:txBody>
      </p:sp>
      <p:sp>
        <p:nvSpPr>
          <p:cNvPr id="3" name="Content Placeholder 2"/>
          <p:cNvSpPr>
            <a:spLocks noGrp="1"/>
          </p:cNvSpPr>
          <p:nvPr>
            <p:ph idx="1"/>
          </p:nvPr>
        </p:nvSpPr>
        <p:spPr>
          <a:xfrm>
            <a:off x="152400" y="1600200"/>
            <a:ext cx="8839200" cy="5105400"/>
          </a:xfrm>
        </p:spPr>
        <p:txBody>
          <a:bodyPr>
            <a:normAutofit fontScale="92500" lnSpcReduction="20000"/>
          </a:bodyPr>
          <a:lstStyle/>
          <a:p>
            <a:pPr marL="0" indent="0">
              <a:buNone/>
            </a:pPr>
            <a:r>
              <a:rPr lang="en-US" dirty="0" smtClean="0">
                <a:solidFill>
                  <a:schemeClr val="tx2"/>
                </a:solidFill>
                <a:latin typeface="Arial" panose="020B0604020202020204" pitchFamily="34" charset="0"/>
                <a:cs typeface="Arial" panose="020B0604020202020204" pitchFamily="34" charset="0"/>
              </a:rPr>
              <a:t>In </a:t>
            </a:r>
            <a:r>
              <a:rPr lang="en-US" dirty="0" smtClean="0">
                <a:solidFill>
                  <a:schemeClr val="tx2"/>
                </a:solidFill>
                <a:latin typeface="Arial" panose="020B0604020202020204" pitchFamily="34" charset="0"/>
                <a:cs typeface="Arial" panose="020B0604020202020204" pitchFamily="34" charset="0"/>
              </a:rPr>
              <a:t>addition, </a:t>
            </a:r>
            <a:r>
              <a:rPr lang="en-US" dirty="0" smtClean="0">
                <a:solidFill>
                  <a:schemeClr val="tx2"/>
                </a:solidFill>
                <a:latin typeface="Arial" panose="020B0604020202020204" pitchFamily="34" charset="0"/>
                <a:cs typeface="Arial" panose="020B0604020202020204" pitchFamily="34" charset="0"/>
              </a:rPr>
              <a:t>that </a:t>
            </a:r>
            <a:r>
              <a:rPr lang="en-US" dirty="0" smtClean="0">
                <a:solidFill>
                  <a:schemeClr val="tx2"/>
                </a:solidFill>
                <a:latin typeface="Arial" panose="020B0604020202020204" pitchFamily="34" charset="0"/>
                <a:cs typeface="Arial" panose="020B0604020202020204" pitchFamily="34" charset="0"/>
              </a:rPr>
              <a:t>newspapers </a:t>
            </a:r>
            <a:r>
              <a:rPr lang="en-US" dirty="0" smtClean="0">
                <a:solidFill>
                  <a:schemeClr val="tx2"/>
                </a:solidFill>
                <a:latin typeface="Arial" panose="020B0604020202020204" pitchFamily="34" charset="0"/>
                <a:cs typeface="Arial" panose="020B0604020202020204" pitchFamily="34" charset="0"/>
              </a:rPr>
              <a:t>may be </a:t>
            </a:r>
            <a:r>
              <a:rPr lang="en-US" dirty="0" smtClean="0">
                <a:solidFill>
                  <a:schemeClr val="tx2"/>
                </a:solidFill>
                <a:latin typeface="Arial" panose="020B0604020202020204" pitchFamily="34" charset="0"/>
                <a:cs typeface="Arial" panose="020B0604020202020204" pitchFamily="34" charset="0"/>
              </a:rPr>
              <a:t>bold enough to try new experiments that may prove lucrative, such as pursuing a </a:t>
            </a:r>
            <a:r>
              <a:rPr lang="en-US" b="1" dirty="0" smtClean="0">
                <a:solidFill>
                  <a:srgbClr val="FF0000"/>
                </a:solidFill>
                <a:latin typeface="Arial" panose="020B0604020202020204" pitchFamily="34" charset="0"/>
                <a:cs typeface="Arial" panose="020B0604020202020204" pitchFamily="34" charset="0"/>
              </a:rPr>
              <a:t>social-networking and employment website </a:t>
            </a:r>
            <a:r>
              <a:rPr lang="en-US" dirty="0" smtClean="0">
                <a:solidFill>
                  <a:schemeClr val="tx2"/>
                </a:solidFill>
                <a:latin typeface="Arial" panose="020B0604020202020204" pitchFamily="34" charset="0"/>
                <a:cs typeface="Arial" panose="020B0604020202020204" pitchFamily="34" charset="0"/>
              </a:rPr>
              <a:t>for online </a:t>
            </a:r>
            <a:r>
              <a:rPr lang="en-US" dirty="0" smtClean="0">
                <a:solidFill>
                  <a:schemeClr val="tx2"/>
                </a:solidFill>
                <a:latin typeface="Arial" panose="020B0604020202020204" pitchFamily="34" charset="0"/>
                <a:cs typeface="Arial" panose="020B0604020202020204" pitchFamily="34" charset="0"/>
              </a:rPr>
              <a:t>subscribers. </a:t>
            </a:r>
            <a:r>
              <a:rPr lang="en-US" dirty="0" smtClean="0">
                <a:solidFill>
                  <a:schemeClr val="tx2"/>
                </a:solidFill>
                <a:latin typeface="Arial" panose="020B0604020202020204" pitchFamily="34" charset="0"/>
                <a:cs typeface="Arial" panose="020B0604020202020204" pitchFamily="34" charset="0"/>
              </a:rPr>
              <a:t>Advertising will most likely continue to be a key revenue source for newspapers for the foreseeable future despite the shortfalls it has recently experienced. In any case, </a:t>
            </a:r>
            <a:r>
              <a:rPr lang="en-US" b="1" dirty="0" smtClean="0">
                <a:solidFill>
                  <a:srgbClr val="FF0000"/>
                </a:solidFill>
                <a:latin typeface="Arial" panose="020B0604020202020204" pitchFamily="34" charset="0"/>
                <a:cs typeface="Arial" panose="020B0604020202020204" pitchFamily="34" charset="0"/>
              </a:rPr>
              <a:t>newspapers cannot rely on only one source of revenue if they want to achieve financial sustainability. </a:t>
            </a:r>
            <a:endParaRPr lang="en-US" b="1" dirty="0" smtClean="0">
              <a:solidFill>
                <a:srgbClr val="FF0000"/>
              </a:solidFill>
              <a:latin typeface="Arial" panose="020B0604020202020204" pitchFamily="34" charset="0"/>
              <a:cs typeface="Arial" panose="020B0604020202020204" pitchFamily="34" charset="0"/>
            </a:endParaRPr>
          </a:p>
          <a:p>
            <a:pPr marL="0" indent="0">
              <a:buNone/>
            </a:pPr>
            <a:r>
              <a:rPr lang="en-US" b="1" dirty="0" smtClean="0">
                <a:solidFill>
                  <a:srgbClr val="FF0000"/>
                </a:solidFill>
                <a:latin typeface="Arial" panose="020B0604020202020204" pitchFamily="34" charset="0"/>
                <a:cs typeface="Arial" panose="020B0604020202020204" pitchFamily="34" charset="0"/>
              </a:rPr>
              <a:t>“</a:t>
            </a:r>
            <a:r>
              <a:rPr lang="en-US" b="1" dirty="0" smtClean="0">
                <a:solidFill>
                  <a:srgbClr val="FF0000"/>
                </a:solidFill>
                <a:latin typeface="Arial" panose="020B0604020202020204" pitchFamily="34" charset="0"/>
                <a:cs typeface="Arial" panose="020B0604020202020204" pitchFamily="34" charset="0"/>
              </a:rPr>
              <a:t>The future of news in a market will not be one product from one company—I believe it will be an ecosystem of many projects. Foundation and publicly supported efforts will take up small but important aspects</a:t>
            </a:r>
            <a:r>
              <a:rPr lang="en-US" b="1" dirty="0" smtClean="0">
                <a:solidFill>
                  <a:srgbClr val="FF0000"/>
                </a:solidFill>
                <a:latin typeface="Arial" panose="020B0604020202020204" pitchFamily="34" charset="0"/>
                <a:cs typeface="Arial" panose="020B0604020202020204" pitchFamily="34" charset="0"/>
              </a:rPr>
              <a:t>”. </a:t>
            </a:r>
          </a:p>
          <a:p>
            <a:pPr marL="0" indent="0">
              <a:buNone/>
            </a:pPr>
            <a:r>
              <a:rPr lang="en-US" dirty="0" smtClean="0">
                <a:solidFill>
                  <a:schemeClr val="tx2"/>
                </a:solidFill>
                <a:latin typeface="Arial" panose="020B0604020202020204" pitchFamily="34" charset="0"/>
                <a:cs typeface="Arial" panose="020B0604020202020204" pitchFamily="34" charset="0"/>
              </a:rPr>
              <a:t>Some </a:t>
            </a:r>
            <a:r>
              <a:rPr lang="en-US" dirty="0" smtClean="0">
                <a:solidFill>
                  <a:schemeClr val="tx2"/>
                </a:solidFill>
                <a:latin typeface="Arial" panose="020B0604020202020204" pitchFamily="34" charset="0"/>
                <a:cs typeface="Arial" panose="020B0604020202020204" pitchFamily="34" charset="0"/>
              </a:rPr>
              <a:t>foundation efforts might include investing nonprofit money in newspapers or running newspapers as nonprofit organizations. Publicly supported efforts may include adjusting federal rules on media cross-ownership to allow newspapers to function under other media umbrellas. </a:t>
            </a:r>
            <a:endParaRPr lang="en-US"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413786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5134"/>
            <a:ext cx="7943850" cy="1192666"/>
          </a:xfrm>
        </p:spPr>
        <p:txBody>
          <a:bodyPr>
            <a:noAutofit/>
          </a:bodyPr>
          <a:lstStyle/>
          <a:p>
            <a:r>
              <a:rPr lang="en-US" sz="5400" b="1" dirty="0"/>
              <a:t>Other Revenue Models for Print Journalism</a:t>
            </a:r>
            <a:endParaRPr lang="en-US" sz="5400" b="1" dirty="0"/>
          </a:p>
        </p:txBody>
      </p:sp>
      <p:sp>
        <p:nvSpPr>
          <p:cNvPr id="3" name="Content Placeholder 2"/>
          <p:cNvSpPr>
            <a:spLocks noGrp="1"/>
          </p:cNvSpPr>
          <p:nvPr>
            <p:ph idx="1"/>
          </p:nvPr>
        </p:nvSpPr>
        <p:spPr>
          <a:xfrm>
            <a:off x="0" y="1524000"/>
            <a:ext cx="9144000" cy="5334000"/>
          </a:xfrm>
        </p:spPr>
        <p:txBody>
          <a:bodyPr>
            <a:noAutofit/>
          </a:bodyPr>
          <a:lstStyle/>
          <a:p>
            <a:pPr marL="0" indent="0">
              <a:buNone/>
            </a:pPr>
            <a:r>
              <a:rPr lang="en-US" sz="2000" dirty="0" smtClean="0">
                <a:solidFill>
                  <a:schemeClr val="tx2"/>
                </a:solidFill>
                <a:latin typeface="Arial" panose="020B0604020202020204" pitchFamily="34" charset="0"/>
                <a:cs typeface="Arial" panose="020B0604020202020204" pitchFamily="34" charset="0"/>
              </a:rPr>
              <a:t>Many </a:t>
            </a:r>
            <a:r>
              <a:rPr lang="en-US" sz="2000" dirty="0" smtClean="0">
                <a:solidFill>
                  <a:schemeClr val="tx2"/>
                </a:solidFill>
                <a:latin typeface="Arial" panose="020B0604020202020204" pitchFamily="34" charset="0"/>
                <a:cs typeface="Arial" panose="020B0604020202020204" pitchFamily="34" charset="0"/>
              </a:rPr>
              <a:t>proposals currently under discussion in the public forum offer various new sources of revenue for newspapers. There are also numerous proposals for what can be done to better ensure financial stability for print publications over the long term. Ongoing debate over the newspaper </a:t>
            </a:r>
            <a:r>
              <a:rPr lang="en-US" sz="2000" dirty="0" smtClean="0">
                <a:solidFill>
                  <a:schemeClr val="tx2"/>
                </a:solidFill>
                <a:latin typeface="Arial" panose="020B0604020202020204" pitchFamily="34" charset="0"/>
                <a:cs typeface="Arial" panose="020B0604020202020204" pitchFamily="34" charset="0"/>
              </a:rPr>
              <a:t>industry’s </a:t>
            </a:r>
            <a:r>
              <a:rPr lang="en-US" sz="2000" dirty="0" smtClean="0">
                <a:solidFill>
                  <a:schemeClr val="tx2"/>
                </a:solidFill>
                <a:latin typeface="Arial" panose="020B0604020202020204" pitchFamily="34" charset="0"/>
                <a:cs typeface="Arial" panose="020B0604020202020204" pitchFamily="34" charset="0"/>
              </a:rPr>
              <a:t>future has attracted different suggestions about what newspapers can or should do to reorganize themselves for survival. All of these proposals have certain advantages, disadvantages and uncertainties. </a:t>
            </a:r>
            <a:endParaRPr lang="en-US" sz="2000" dirty="0" smtClean="0">
              <a:solidFill>
                <a:schemeClr val="tx2"/>
              </a:solidFill>
              <a:latin typeface="Arial" panose="020B0604020202020204" pitchFamily="34" charset="0"/>
              <a:cs typeface="Arial" panose="020B0604020202020204" pitchFamily="34" charset="0"/>
            </a:endParaRPr>
          </a:p>
          <a:p>
            <a:pPr marL="0" indent="0">
              <a:buNone/>
            </a:pPr>
            <a:r>
              <a:rPr lang="en-US" sz="2000" b="1" dirty="0" smtClean="0">
                <a:solidFill>
                  <a:schemeClr val="tx2"/>
                </a:solidFill>
                <a:latin typeface="Arial" panose="020B0604020202020204" pitchFamily="34" charset="0"/>
                <a:cs typeface="Arial" panose="020B0604020202020204" pitchFamily="34" charset="0"/>
              </a:rPr>
              <a:t>Adjusting </a:t>
            </a:r>
            <a:r>
              <a:rPr lang="en-US" sz="2000" b="1" dirty="0" smtClean="0">
                <a:solidFill>
                  <a:schemeClr val="tx2"/>
                </a:solidFill>
                <a:latin typeface="Arial" panose="020B0604020202020204" pitchFamily="34" charset="0"/>
                <a:cs typeface="Arial" panose="020B0604020202020204" pitchFamily="34" charset="0"/>
              </a:rPr>
              <a:t>business models </a:t>
            </a:r>
            <a:r>
              <a:rPr lang="en-US" sz="2000" dirty="0" smtClean="0">
                <a:solidFill>
                  <a:schemeClr val="tx2"/>
                </a:solidFill>
                <a:latin typeface="Arial" panose="020B0604020202020204" pitchFamily="34" charset="0"/>
                <a:cs typeface="Arial" panose="020B0604020202020204" pitchFamily="34" charset="0"/>
              </a:rPr>
              <a:t>The newspaper industry is trying various experiments to create new sources of revenue that will be more reliable over time. </a:t>
            </a:r>
            <a:r>
              <a:rPr lang="en-US" sz="2000" b="1" dirty="0" smtClean="0">
                <a:solidFill>
                  <a:srgbClr val="FF0000"/>
                </a:solidFill>
                <a:latin typeface="Arial" panose="020B0604020202020204" pitchFamily="34" charset="0"/>
                <a:cs typeface="Arial" panose="020B0604020202020204" pitchFamily="34" charset="0"/>
              </a:rPr>
              <a:t>Targeted </a:t>
            </a:r>
            <a:r>
              <a:rPr lang="en-US" sz="2000" b="1" dirty="0" smtClean="0">
                <a:solidFill>
                  <a:srgbClr val="FF0000"/>
                </a:solidFill>
                <a:latin typeface="Arial" panose="020B0604020202020204" pitchFamily="34" charset="0"/>
                <a:cs typeface="Arial" panose="020B0604020202020204" pitchFamily="34" charset="0"/>
              </a:rPr>
              <a:t>advertising seeks out a specific audience</a:t>
            </a:r>
            <a:r>
              <a:rPr lang="en-US" sz="2000" dirty="0" smtClean="0">
                <a:solidFill>
                  <a:schemeClr val="tx2"/>
                </a:solidFill>
                <a:latin typeface="Arial" panose="020B0604020202020204" pitchFamily="34" charset="0"/>
                <a:cs typeface="Arial" panose="020B0604020202020204" pitchFamily="34" charset="0"/>
              </a:rPr>
              <a:t>; learns about the </a:t>
            </a:r>
            <a:r>
              <a:rPr lang="en-US" sz="2000" dirty="0" smtClean="0">
                <a:solidFill>
                  <a:schemeClr val="tx2"/>
                </a:solidFill>
                <a:latin typeface="Arial" panose="020B0604020202020204" pitchFamily="34" charset="0"/>
                <a:cs typeface="Arial" panose="020B0604020202020204" pitchFamily="34" charset="0"/>
              </a:rPr>
              <a:t>audience’s </a:t>
            </a:r>
            <a:r>
              <a:rPr lang="en-US" sz="2000" dirty="0" smtClean="0">
                <a:solidFill>
                  <a:schemeClr val="tx2"/>
                </a:solidFill>
                <a:latin typeface="Arial" panose="020B0604020202020204" pitchFamily="34" charset="0"/>
                <a:cs typeface="Arial" panose="020B0604020202020204" pitchFamily="34" charset="0"/>
              </a:rPr>
              <a:t>wants, needs and interests; and tries to appeal to the members of that audience based on this knowledge. This type of advertising could potentially improve revenue projections for many online </a:t>
            </a:r>
            <a:r>
              <a:rPr lang="en-US" sz="2000" dirty="0" smtClean="0">
                <a:solidFill>
                  <a:schemeClr val="tx2"/>
                </a:solidFill>
                <a:latin typeface="Arial" panose="020B0604020202020204" pitchFamily="34" charset="0"/>
                <a:cs typeface="Arial" panose="020B0604020202020204" pitchFamily="34" charset="0"/>
              </a:rPr>
              <a:t>newspapers. More </a:t>
            </a:r>
            <a:r>
              <a:rPr lang="en-US" sz="2000" dirty="0" smtClean="0">
                <a:solidFill>
                  <a:schemeClr val="tx2"/>
                </a:solidFill>
                <a:latin typeface="Arial" panose="020B0604020202020204" pitchFamily="34" charset="0"/>
                <a:cs typeface="Arial" panose="020B0604020202020204" pitchFamily="34" charset="0"/>
              </a:rPr>
              <a:t>newspaper managers see potential in contextual advertising, better targeted ads, </a:t>
            </a:r>
            <a:r>
              <a:rPr lang="en-US" sz="2000" dirty="0" smtClean="0">
                <a:solidFill>
                  <a:schemeClr val="tx2"/>
                </a:solidFill>
                <a:latin typeface="Arial" panose="020B0604020202020204" pitchFamily="34" charset="0"/>
                <a:cs typeface="Arial" panose="020B0604020202020204" pitchFamily="34" charset="0"/>
              </a:rPr>
              <a:t>customized </a:t>
            </a:r>
            <a:r>
              <a:rPr lang="en-US" sz="2000" dirty="0" smtClean="0">
                <a:solidFill>
                  <a:schemeClr val="tx2"/>
                </a:solidFill>
                <a:latin typeface="Arial" panose="020B0604020202020204" pitchFamily="34" charset="0"/>
                <a:cs typeface="Arial" panose="020B0604020202020204" pitchFamily="34" charset="0"/>
              </a:rPr>
              <a:t>ads, sponsorships, hyperlocal advertising and dynamic electronic ads that provide information to </a:t>
            </a:r>
            <a:r>
              <a:rPr lang="en-US" sz="2000" dirty="0" smtClean="0">
                <a:solidFill>
                  <a:schemeClr val="tx2"/>
                </a:solidFill>
                <a:latin typeface="Arial" panose="020B0604020202020204" pitchFamily="34" charset="0"/>
                <a:cs typeface="Arial" panose="020B0604020202020204" pitchFamily="34" charset="0"/>
              </a:rPr>
              <a:t>readers.</a:t>
            </a:r>
            <a:endParaRPr lang="en-US" sz="2000"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31023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5134"/>
            <a:ext cx="7943850" cy="1192666"/>
          </a:xfrm>
        </p:spPr>
        <p:txBody>
          <a:bodyPr>
            <a:noAutofit/>
          </a:bodyPr>
          <a:lstStyle/>
          <a:p>
            <a:r>
              <a:rPr lang="en-US" sz="5400" b="1" dirty="0"/>
              <a:t>Other Revenue Models for Print Journalism</a:t>
            </a:r>
            <a:endParaRPr lang="en-US" sz="5400" b="1" dirty="0"/>
          </a:p>
        </p:txBody>
      </p:sp>
      <p:sp>
        <p:nvSpPr>
          <p:cNvPr id="3" name="Content Placeholder 2"/>
          <p:cNvSpPr>
            <a:spLocks noGrp="1"/>
          </p:cNvSpPr>
          <p:nvPr>
            <p:ph idx="1"/>
          </p:nvPr>
        </p:nvSpPr>
        <p:spPr>
          <a:xfrm>
            <a:off x="0" y="1524000"/>
            <a:ext cx="9144000" cy="5334000"/>
          </a:xfrm>
        </p:spPr>
        <p:txBody>
          <a:bodyPr>
            <a:noAutofit/>
          </a:bodyPr>
          <a:lstStyle/>
          <a:p>
            <a:pPr marL="0" indent="0">
              <a:buNone/>
            </a:pPr>
            <a:r>
              <a:rPr lang="en-US" sz="2000" b="1" dirty="0" smtClean="0">
                <a:solidFill>
                  <a:srgbClr val="FF0000"/>
                </a:solidFill>
                <a:latin typeface="Arial" panose="020B0604020202020204" pitchFamily="34" charset="0"/>
                <a:cs typeface="Arial" panose="020B0604020202020204" pitchFamily="34" charset="0"/>
              </a:rPr>
              <a:t>Some </a:t>
            </a:r>
            <a:r>
              <a:rPr lang="en-US" sz="2000" b="1" dirty="0" smtClean="0">
                <a:solidFill>
                  <a:srgbClr val="FF0000"/>
                </a:solidFill>
                <a:latin typeface="Arial" panose="020B0604020202020204" pitchFamily="34" charset="0"/>
                <a:cs typeface="Arial" panose="020B0604020202020204" pitchFamily="34" charset="0"/>
              </a:rPr>
              <a:t>of this advertising is done through websites designed to target a particular local-level audience. </a:t>
            </a:r>
            <a:r>
              <a:rPr lang="en-US" sz="2000" dirty="0" smtClean="0">
                <a:solidFill>
                  <a:schemeClr val="tx2"/>
                </a:solidFill>
                <a:latin typeface="Arial" panose="020B0604020202020204" pitchFamily="34" charset="0"/>
                <a:cs typeface="Arial" panose="020B0604020202020204" pitchFamily="34" charset="0"/>
              </a:rPr>
              <a:t>These hyperlocal websites can also be made into hyperlocal networks that link people within a given community and appeal to the interests of that community. Newspaper managers </a:t>
            </a:r>
            <a:r>
              <a:rPr lang="en-US" sz="2000" dirty="0" smtClean="0">
                <a:solidFill>
                  <a:schemeClr val="tx2"/>
                </a:solidFill>
                <a:latin typeface="Arial" panose="020B0604020202020204" pitchFamily="34" charset="0"/>
                <a:cs typeface="Arial" panose="020B0604020202020204" pitchFamily="34" charset="0"/>
              </a:rPr>
              <a:t>mentioned </a:t>
            </a:r>
            <a:r>
              <a:rPr lang="en-US" sz="2000" dirty="0" smtClean="0">
                <a:solidFill>
                  <a:schemeClr val="tx2"/>
                </a:solidFill>
                <a:latin typeface="Arial" panose="020B0604020202020204" pitchFamily="34" charset="0"/>
                <a:cs typeface="Arial" panose="020B0604020202020204" pitchFamily="34" charset="0"/>
              </a:rPr>
              <a:t>database directories driven by search engines as well as customized ads that appeal to the interests and behaviors of individual readers. </a:t>
            </a:r>
            <a:r>
              <a:rPr lang="en-US" sz="2000" dirty="0" smtClean="0">
                <a:solidFill>
                  <a:schemeClr val="tx2"/>
                </a:solidFill>
                <a:latin typeface="Arial" panose="020B0604020202020204" pitchFamily="34" charset="0"/>
                <a:cs typeface="Arial" panose="020B0604020202020204" pitchFamily="34" charset="0"/>
              </a:rPr>
              <a:t>In </a:t>
            </a:r>
            <a:r>
              <a:rPr lang="en-US" sz="2000" dirty="0" smtClean="0">
                <a:solidFill>
                  <a:schemeClr val="tx2"/>
                </a:solidFill>
                <a:latin typeface="Arial" panose="020B0604020202020204" pitchFamily="34" charset="0"/>
                <a:cs typeface="Arial" panose="020B0604020202020204" pitchFamily="34" charset="0"/>
              </a:rPr>
              <a:t>addition, some news organizations have suggested creating </a:t>
            </a:r>
            <a:r>
              <a:rPr lang="en-US" sz="2000" b="1" dirty="0" smtClean="0">
                <a:solidFill>
                  <a:srgbClr val="FF0000"/>
                </a:solidFill>
                <a:latin typeface="Arial" panose="020B0604020202020204" pitchFamily="34" charset="0"/>
                <a:cs typeface="Arial" panose="020B0604020202020204" pitchFamily="34" charset="0"/>
              </a:rPr>
              <a:t>virtual communities </a:t>
            </a:r>
            <a:r>
              <a:rPr lang="en-US" sz="2000" dirty="0" smtClean="0">
                <a:solidFill>
                  <a:schemeClr val="tx2"/>
                </a:solidFill>
                <a:latin typeface="Arial" panose="020B0604020202020204" pitchFamily="34" charset="0"/>
                <a:cs typeface="Arial" panose="020B0604020202020204" pitchFamily="34" charset="0"/>
              </a:rPr>
              <a:t>in which customers and advertisers can be brought together so that advertisers can learn firsthand about a </a:t>
            </a:r>
            <a:r>
              <a:rPr lang="en-US" sz="2000" dirty="0" smtClean="0">
                <a:solidFill>
                  <a:schemeClr val="tx2"/>
                </a:solidFill>
                <a:latin typeface="Arial" panose="020B0604020202020204" pitchFamily="34" charset="0"/>
                <a:cs typeface="Arial" panose="020B0604020202020204" pitchFamily="34" charset="0"/>
              </a:rPr>
              <a:t>newspaper’s </a:t>
            </a:r>
            <a:r>
              <a:rPr lang="en-US" sz="2000" dirty="0" smtClean="0">
                <a:solidFill>
                  <a:schemeClr val="tx2"/>
                </a:solidFill>
                <a:latin typeface="Arial" panose="020B0604020202020204" pitchFamily="34" charset="0"/>
                <a:cs typeface="Arial" panose="020B0604020202020204" pitchFamily="34" charset="0"/>
              </a:rPr>
              <a:t>readers and become better equipped to customize their ads to their </a:t>
            </a:r>
            <a:r>
              <a:rPr lang="en-US" sz="2000" dirty="0" smtClean="0">
                <a:solidFill>
                  <a:schemeClr val="tx2"/>
                </a:solidFill>
                <a:latin typeface="Arial" panose="020B0604020202020204" pitchFamily="34" charset="0"/>
                <a:cs typeface="Arial" panose="020B0604020202020204" pitchFamily="34" charset="0"/>
              </a:rPr>
              <a:t>interests.  This </a:t>
            </a:r>
            <a:r>
              <a:rPr lang="en-US" sz="2000" dirty="0" smtClean="0">
                <a:solidFill>
                  <a:schemeClr val="tx2"/>
                </a:solidFill>
                <a:latin typeface="Arial" panose="020B0604020202020204" pitchFamily="34" charset="0"/>
                <a:cs typeface="Arial" panose="020B0604020202020204" pitchFamily="34" charset="0"/>
              </a:rPr>
              <a:t>emphasis on customizing ads and/or news content to community needs </a:t>
            </a:r>
            <a:r>
              <a:rPr lang="en-US" sz="2000" dirty="0" smtClean="0">
                <a:solidFill>
                  <a:schemeClr val="tx2"/>
                </a:solidFill>
                <a:latin typeface="Arial" panose="020B0604020202020204" pitchFamily="34" charset="0"/>
                <a:cs typeface="Arial" panose="020B0604020202020204" pitchFamily="34" charset="0"/>
              </a:rPr>
              <a:t>. Newspapers </a:t>
            </a:r>
            <a:r>
              <a:rPr lang="en-US" sz="2000" dirty="0" smtClean="0">
                <a:solidFill>
                  <a:schemeClr val="tx2"/>
                </a:solidFill>
                <a:latin typeface="Arial" panose="020B0604020202020204" pitchFamily="34" charset="0"/>
                <a:cs typeface="Arial" panose="020B0604020202020204" pitchFamily="34" charset="0"/>
              </a:rPr>
              <a:t>must be in touch with their communities in order to better serve their readers‟ needs. </a:t>
            </a:r>
            <a:endParaRPr lang="en-US" sz="2000" dirty="0" smtClean="0">
              <a:solidFill>
                <a:schemeClr val="tx2"/>
              </a:solidFill>
              <a:latin typeface="Arial" panose="020B0604020202020204" pitchFamily="34" charset="0"/>
              <a:cs typeface="Arial" panose="020B0604020202020204" pitchFamily="34" charset="0"/>
            </a:endParaRPr>
          </a:p>
          <a:p>
            <a:pPr marL="0" indent="0">
              <a:buNone/>
            </a:pPr>
            <a:r>
              <a:rPr lang="en-US" sz="2000" dirty="0" smtClean="0">
                <a:solidFill>
                  <a:srgbClr val="FF0000"/>
                </a:solidFill>
                <a:latin typeface="Arial" panose="020B0604020202020204" pitchFamily="34" charset="0"/>
                <a:cs typeface="Arial" panose="020B0604020202020204" pitchFamily="34" charset="0"/>
              </a:rPr>
              <a:t>“</a:t>
            </a:r>
            <a:r>
              <a:rPr lang="en-US" sz="2000" b="1" dirty="0" smtClean="0">
                <a:solidFill>
                  <a:srgbClr val="FF0000"/>
                </a:solidFill>
                <a:latin typeface="Arial" panose="020B0604020202020204" pitchFamily="34" charset="0"/>
                <a:cs typeface="Arial" panose="020B0604020202020204" pitchFamily="34" charset="0"/>
              </a:rPr>
              <a:t>A business model built on serving a community by building relationships with members of that community is much more likely to generate this outcome [attracting more readers] than the current model. It is also more likely to position newspaper companies to anticipate and respond to changes in the business environment rather than continue to defend their existing position</a:t>
            </a:r>
            <a:r>
              <a:rPr lang="en-US" sz="2000" b="1" dirty="0" smtClean="0">
                <a:solidFill>
                  <a:srgbClr val="FF0000"/>
                </a:solidFill>
                <a:latin typeface="Arial" panose="020B0604020202020204" pitchFamily="34" charset="0"/>
                <a:cs typeface="Arial" panose="020B0604020202020204" pitchFamily="34" charset="0"/>
              </a:rPr>
              <a:t>”</a:t>
            </a:r>
            <a:r>
              <a:rPr lang="en-US" sz="2000" dirty="0">
                <a:solidFill>
                  <a:srgbClr val="FF0000"/>
                </a:solidFill>
                <a:latin typeface="Arial" panose="020B0604020202020204" pitchFamily="34" charset="0"/>
                <a:cs typeface="Arial" panose="020B0604020202020204" pitchFamily="34" charset="0"/>
              </a:rPr>
              <a:t>.</a:t>
            </a:r>
            <a:r>
              <a:rPr lang="en-US" sz="2000" dirty="0" smtClean="0">
                <a:solidFill>
                  <a:srgbClr val="FF0000"/>
                </a:solidFill>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16103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5134"/>
            <a:ext cx="7867650" cy="811666"/>
          </a:xfrm>
        </p:spPr>
        <p:txBody>
          <a:bodyPr>
            <a:normAutofit/>
          </a:bodyPr>
          <a:lstStyle/>
          <a:p>
            <a:r>
              <a:rPr lang="en-US" sz="4800" b="1" dirty="0"/>
              <a:t>Nonprofit </a:t>
            </a:r>
            <a:r>
              <a:rPr lang="en-US" sz="4800" b="1" dirty="0" smtClean="0"/>
              <a:t>Option</a:t>
            </a:r>
            <a:endParaRPr lang="en-US" sz="4800" b="1" dirty="0"/>
          </a:p>
        </p:txBody>
      </p:sp>
      <p:sp>
        <p:nvSpPr>
          <p:cNvPr id="3" name="Content Placeholder 2"/>
          <p:cNvSpPr>
            <a:spLocks noGrp="1"/>
          </p:cNvSpPr>
          <p:nvPr>
            <p:ph idx="1"/>
          </p:nvPr>
        </p:nvSpPr>
        <p:spPr>
          <a:xfrm>
            <a:off x="0" y="1524000"/>
            <a:ext cx="9067800" cy="5334000"/>
          </a:xfrm>
        </p:spPr>
        <p:txBody>
          <a:bodyPr>
            <a:noAutofit/>
          </a:bodyPr>
          <a:lstStyle/>
          <a:p>
            <a:pPr marL="0" indent="0">
              <a:buNone/>
            </a:pPr>
            <a:r>
              <a:rPr lang="en-US" sz="2000" dirty="0" smtClean="0">
                <a:solidFill>
                  <a:schemeClr val="tx2"/>
                </a:solidFill>
                <a:latin typeface="Arial" panose="020B0604020202020204" pitchFamily="34" charset="0"/>
                <a:cs typeface="Arial" panose="020B0604020202020204" pitchFamily="34" charset="0"/>
              </a:rPr>
              <a:t>Some </a:t>
            </a:r>
            <a:r>
              <a:rPr lang="en-US" sz="2000" dirty="0" smtClean="0">
                <a:solidFill>
                  <a:schemeClr val="tx2"/>
                </a:solidFill>
                <a:latin typeface="Arial" panose="020B0604020202020204" pitchFamily="34" charset="0"/>
                <a:cs typeface="Arial" panose="020B0604020202020204" pitchFamily="34" charset="0"/>
              </a:rPr>
              <a:t>have proposed that newspapers reorganize themselves as nonprofit organizations in order to stem their revenue losses. Proponents of this remedy argue that as long as newspapers remain for-profit enterprises, they will always be vulnerable to the financial troubles they are facing today. They argue that as nonprofits, newspapers would not only be free from those troubles, but they could also become even more powerful and productive as news resources. </a:t>
            </a:r>
            <a:endParaRPr lang="en-US" sz="2000" dirty="0" smtClean="0">
              <a:solidFill>
                <a:schemeClr val="tx2"/>
              </a:solidFill>
              <a:latin typeface="Arial" panose="020B0604020202020204" pitchFamily="34" charset="0"/>
              <a:cs typeface="Arial" panose="020B0604020202020204" pitchFamily="34" charset="0"/>
            </a:endParaRPr>
          </a:p>
          <a:p>
            <a:pPr marL="0" indent="0">
              <a:buNone/>
            </a:pPr>
            <a:r>
              <a:rPr lang="en-US" sz="2000" dirty="0" smtClean="0">
                <a:solidFill>
                  <a:schemeClr val="tx2"/>
                </a:solidFill>
                <a:latin typeface="Arial" panose="020B0604020202020204" pitchFamily="34" charset="0"/>
                <a:cs typeface="Arial" panose="020B0604020202020204" pitchFamily="34" charset="0"/>
              </a:rPr>
              <a:t>The </a:t>
            </a:r>
            <a:r>
              <a:rPr lang="en-US" sz="2000" dirty="0" smtClean="0">
                <a:solidFill>
                  <a:schemeClr val="tx2"/>
                </a:solidFill>
                <a:latin typeface="Arial" panose="020B0604020202020204" pitchFamily="34" charset="0"/>
                <a:cs typeface="Arial" panose="020B0604020202020204" pitchFamily="34" charset="0"/>
              </a:rPr>
              <a:t>idea is to turn newspapers into endowed institutions like colleges and universities so that individual donors could contribute money for the papers to practice journalism. The nonprofit newspapers would then function in a similar way to National Public Radio, a not-for-profit public news organization </a:t>
            </a:r>
            <a:r>
              <a:rPr lang="en-US" sz="2000" dirty="0" smtClean="0">
                <a:solidFill>
                  <a:schemeClr val="tx2"/>
                </a:solidFill>
                <a:latin typeface="Arial" panose="020B0604020202020204" pitchFamily="34" charset="0"/>
                <a:cs typeface="Arial" panose="020B0604020202020204" pitchFamily="34" charset="0"/>
              </a:rPr>
              <a:t>. </a:t>
            </a:r>
            <a:r>
              <a:rPr lang="en-US" sz="2000" dirty="0" smtClean="0">
                <a:solidFill>
                  <a:schemeClr val="tx2"/>
                </a:solidFill>
                <a:latin typeface="Arial" panose="020B0604020202020204" pitchFamily="34" charset="0"/>
                <a:cs typeface="Arial" panose="020B0604020202020204" pitchFamily="34" charset="0"/>
              </a:rPr>
              <a:t>Newspapers could be supported by donations from readers, from charitable foundations, or from the government. In a New York Times piece, David Swensen, chief investment officer at Yale University, and Michael Schmidt, a Yale financial analyst, outline the case for a nonprofit 43 model. Recounting stories about the falling revenues from circulation and advertising, Swensen and Schmidt argue that that the surest way to save newspapers from oblivion is to reorganize them as nonprofits. </a:t>
            </a:r>
            <a:endParaRPr lang="en-US" sz="2000" dirty="0" smtClean="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55033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5134"/>
            <a:ext cx="7867650" cy="811666"/>
          </a:xfrm>
        </p:spPr>
        <p:txBody>
          <a:bodyPr>
            <a:normAutofit/>
          </a:bodyPr>
          <a:lstStyle/>
          <a:p>
            <a:r>
              <a:rPr lang="en-US" sz="4800" b="1" dirty="0"/>
              <a:t>Nonprofit </a:t>
            </a:r>
            <a:r>
              <a:rPr lang="en-US" sz="4800" b="1" dirty="0" smtClean="0"/>
              <a:t>Option</a:t>
            </a:r>
            <a:endParaRPr lang="en-US" sz="4800" b="1" dirty="0"/>
          </a:p>
        </p:txBody>
      </p:sp>
      <p:sp>
        <p:nvSpPr>
          <p:cNvPr id="3" name="Content Placeholder 2"/>
          <p:cNvSpPr>
            <a:spLocks noGrp="1"/>
          </p:cNvSpPr>
          <p:nvPr>
            <p:ph idx="1"/>
          </p:nvPr>
        </p:nvSpPr>
        <p:spPr>
          <a:xfrm>
            <a:off x="0" y="1524000"/>
            <a:ext cx="9067800" cy="5334000"/>
          </a:xfrm>
        </p:spPr>
        <p:txBody>
          <a:bodyPr>
            <a:noAutofit/>
          </a:bodyPr>
          <a:lstStyle/>
          <a:p>
            <a:pPr marL="0" indent="0">
              <a:buNone/>
            </a:pPr>
            <a:r>
              <a:rPr lang="en-US" sz="2000" b="1" dirty="0" smtClean="0">
                <a:solidFill>
                  <a:srgbClr val="FF0000"/>
                </a:solidFill>
                <a:latin typeface="Arial" panose="020B0604020202020204" pitchFamily="34" charset="0"/>
                <a:cs typeface="Arial" panose="020B0604020202020204" pitchFamily="34" charset="0"/>
              </a:rPr>
              <a:t>“</a:t>
            </a:r>
            <a:r>
              <a:rPr lang="en-US" sz="2000" b="1" dirty="0" smtClean="0">
                <a:solidFill>
                  <a:srgbClr val="FF0000"/>
                </a:solidFill>
                <a:latin typeface="Arial" panose="020B0604020202020204" pitchFamily="34" charset="0"/>
                <a:cs typeface="Arial" panose="020B0604020202020204" pitchFamily="34" charset="0"/>
              </a:rPr>
              <a:t>Endowments would enhance newspapers‟ </a:t>
            </a:r>
            <a:r>
              <a:rPr lang="en-US" sz="2000" dirty="0" smtClean="0">
                <a:solidFill>
                  <a:schemeClr val="tx2"/>
                </a:solidFill>
                <a:latin typeface="Arial" panose="020B0604020202020204" pitchFamily="34" charset="0"/>
                <a:cs typeface="Arial" panose="020B0604020202020204" pitchFamily="34" charset="0"/>
              </a:rPr>
              <a:t>autonomy while shielding them from the economic forces that are now tearing them down</a:t>
            </a:r>
            <a:r>
              <a:rPr lang="en-US" sz="2000" dirty="0" smtClean="0">
                <a:solidFill>
                  <a:schemeClr val="tx2"/>
                </a:solidFill>
                <a:latin typeface="Arial" panose="020B0604020202020204" pitchFamily="34" charset="0"/>
                <a:cs typeface="Arial" panose="020B0604020202020204" pitchFamily="34" charset="0"/>
              </a:rPr>
              <a:t>,”.  </a:t>
            </a:r>
          </a:p>
          <a:p>
            <a:pPr marL="0" indent="0">
              <a:buNone/>
            </a:pPr>
            <a:r>
              <a:rPr lang="en-US" sz="2000" b="1" dirty="0" smtClean="0">
                <a:solidFill>
                  <a:srgbClr val="FF0000"/>
                </a:solidFill>
                <a:latin typeface="Arial" panose="020B0604020202020204" pitchFamily="34" charset="0"/>
                <a:cs typeface="Arial" panose="020B0604020202020204" pitchFamily="34" charset="0"/>
              </a:rPr>
              <a:t>Noting </a:t>
            </a:r>
            <a:r>
              <a:rPr lang="en-US" sz="2000" b="1" dirty="0" smtClean="0">
                <a:solidFill>
                  <a:srgbClr val="FF0000"/>
                </a:solidFill>
                <a:latin typeface="Arial" panose="020B0604020202020204" pitchFamily="34" charset="0"/>
                <a:cs typeface="Arial" panose="020B0604020202020204" pitchFamily="34" charset="0"/>
              </a:rPr>
              <a:t>how </a:t>
            </a:r>
            <a:r>
              <a:rPr lang="en-US" sz="2000" b="1" dirty="0" smtClean="0">
                <a:solidFill>
                  <a:srgbClr val="FF0000"/>
                </a:solidFill>
                <a:latin typeface="Arial" panose="020B0604020202020204" pitchFamily="34" charset="0"/>
                <a:cs typeface="Arial" panose="020B0604020202020204" pitchFamily="34" charset="0"/>
              </a:rPr>
              <a:t>newspapers</a:t>
            </a:r>
            <a:r>
              <a:rPr lang="en-US" sz="2000" b="1" dirty="0" smtClean="0">
                <a:solidFill>
                  <a:srgbClr val="FF0000"/>
                </a:solidFill>
                <a:latin typeface="Arial" panose="020B0604020202020204" pitchFamily="34" charset="0"/>
                <a:cs typeface="Arial" panose="020B0604020202020204" pitchFamily="34" charset="0"/>
              </a:rPr>
              <a:t>’</a:t>
            </a:r>
            <a:r>
              <a:rPr lang="en-US" sz="2000" b="1" dirty="0" smtClean="0">
                <a:solidFill>
                  <a:srgbClr val="FF0000"/>
                </a:solidFill>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traditional business model has been undermined by innovations in digital media, the authors argue that endowments would allow newspapers to become permanent fixtures of American life and would enable them to be more independent than ever. </a:t>
            </a:r>
            <a:endParaRPr lang="en-US" sz="2000" b="1" dirty="0" smtClean="0">
              <a:solidFill>
                <a:srgbClr val="FF0000"/>
              </a:solidFill>
              <a:latin typeface="Arial" panose="020B0604020202020204" pitchFamily="34" charset="0"/>
              <a:cs typeface="Arial" panose="020B0604020202020204" pitchFamily="34" charset="0"/>
            </a:endParaRPr>
          </a:p>
          <a:p>
            <a:pPr marL="0" indent="0">
              <a:buNone/>
            </a:pPr>
            <a:r>
              <a:rPr lang="en-US" sz="2000" b="1" dirty="0" smtClean="0">
                <a:solidFill>
                  <a:srgbClr val="FF0000"/>
                </a:solidFill>
                <a:latin typeface="Arial" panose="020B0604020202020204" pitchFamily="34" charset="0"/>
                <a:cs typeface="Arial" panose="020B0604020202020204" pitchFamily="34" charset="0"/>
              </a:rPr>
              <a:t>Endowments </a:t>
            </a:r>
            <a:r>
              <a:rPr lang="en-US" sz="2000" b="1" dirty="0" smtClean="0">
                <a:solidFill>
                  <a:srgbClr val="FF0000"/>
                </a:solidFill>
                <a:latin typeface="Arial" panose="020B0604020202020204" pitchFamily="34" charset="0"/>
                <a:cs typeface="Arial" panose="020B0604020202020204" pitchFamily="34" charset="0"/>
              </a:rPr>
              <a:t>would give print publications “greater stability and enhanced independence that would allow them to serve the public good more effectively</a:t>
            </a:r>
            <a:r>
              <a:rPr lang="en-US" sz="2000" b="1" dirty="0" smtClean="0">
                <a:solidFill>
                  <a:srgbClr val="FF0000"/>
                </a:solidFill>
                <a:latin typeface="Arial" panose="020B0604020202020204" pitchFamily="34" charset="0"/>
                <a:cs typeface="Arial" panose="020B0604020202020204" pitchFamily="34" charset="0"/>
              </a:rPr>
              <a:t>”. </a:t>
            </a:r>
          </a:p>
          <a:p>
            <a:pPr marL="0" indent="0">
              <a:buNone/>
            </a:pPr>
            <a:r>
              <a:rPr lang="en-US" sz="1600" dirty="0" smtClean="0">
                <a:solidFill>
                  <a:schemeClr val="tx2"/>
                </a:solidFill>
                <a:latin typeface="Arial" panose="020B0604020202020204" pitchFamily="34" charset="0"/>
                <a:cs typeface="Arial" panose="020B0604020202020204" pitchFamily="34" charset="0"/>
              </a:rPr>
              <a:t>Under </a:t>
            </a:r>
            <a:r>
              <a:rPr lang="en-US" sz="1600" dirty="0" smtClean="0">
                <a:solidFill>
                  <a:schemeClr val="tx2"/>
                </a:solidFill>
                <a:latin typeface="Arial" panose="020B0604020202020204" pitchFamily="34" charset="0"/>
                <a:cs typeface="Arial" panose="020B0604020202020204" pitchFamily="34" charset="0"/>
              </a:rPr>
              <a:t>a nonprofit model, newspapers would benefit from Section 501(c)(3) of the IRS code, which provides exemptions from taxes on income and allows deductions for people who make contributions to eligible organizations </a:t>
            </a:r>
            <a:r>
              <a:rPr lang="en-US" sz="1600" dirty="0" smtClean="0">
                <a:solidFill>
                  <a:schemeClr val="tx2"/>
                </a:solidFill>
                <a:latin typeface="Arial" panose="020B0604020202020204" pitchFamily="34" charset="0"/>
                <a:cs typeface="Arial" panose="020B0604020202020204" pitchFamily="34" charset="0"/>
              </a:rPr>
              <a:t>. </a:t>
            </a:r>
            <a:r>
              <a:rPr lang="en-US" sz="1600" dirty="0" smtClean="0">
                <a:solidFill>
                  <a:schemeClr val="tx2"/>
                </a:solidFill>
                <a:latin typeface="Arial" panose="020B0604020202020204" pitchFamily="34" charset="0"/>
                <a:cs typeface="Arial" panose="020B0604020202020204" pitchFamily="34" charset="0"/>
              </a:rPr>
              <a:t>The authors argue that the government has a responsibility to encourage the development of not-for-profit newspapers because newspapers are important to democracy</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7246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5134"/>
            <a:ext cx="7943850" cy="887866"/>
          </a:xfrm>
        </p:spPr>
        <p:txBody>
          <a:bodyPr>
            <a:normAutofit/>
          </a:bodyPr>
          <a:lstStyle/>
          <a:p>
            <a:r>
              <a:rPr lang="en-US" sz="4800" dirty="0"/>
              <a:t>Potential in partnerships</a:t>
            </a:r>
            <a:endParaRPr lang="en-US" sz="4800" dirty="0"/>
          </a:p>
        </p:txBody>
      </p:sp>
      <p:sp>
        <p:nvSpPr>
          <p:cNvPr id="3" name="Content Placeholder 2"/>
          <p:cNvSpPr>
            <a:spLocks noGrp="1"/>
          </p:cNvSpPr>
          <p:nvPr>
            <p:ph idx="1"/>
          </p:nvPr>
        </p:nvSpPr>
        <p:spPr>
          <a:xfrm>
            <a:off x="0" y="1524000"/>
            <a:ext cx="9144000" cy="5257800"/>
          </a:xfrm>
        </p:spPr>
        <p:txBody>
          <a:bodyPr>
            <a:noAutofit/>
          </a:bodyPr>
          <a:lstStyle/>
          <a:p>
            <a:pPr marL="0" indent="0">
              <a:buNone/>
            </a:pPr>
            <a:r>
              <a:rPr lang="en-US" sz="2000" dirty="0" smtClean="0">
                <a:solidFill>
                  <a:schemeClr val="tx2"/>
                </a:solidFill>
                <a:latin typeface="Arial" panose="020B0604020202020204" pitchFamily="34" charset="0"/>
                <a:cs typeface="Arial" panose="020B0604020202020204" pitchFamily="34" charset="0"/>
              </a:rPr>
              <a:t>An </a:t>
            </a:r>
            <a:r>
              <a:rPr lang="en-US" sz="2000" dirty="0" smtClean="0">
                <a:solidFill>
                  <a:schemeClr val="tx2"/>
                </a:solidFill>
                <a:latin typeface="Arial" panose="020B0604020202020204" pitchFamily="34" charset="0"/>
                <a:cs typeface="Arial" panose="020B0604020202020204" pitchFamily="34" charset="0"/>
              </a:rPr>
              <a:t>interesting recommendation for helping newspapers is proposed </a:t>
            </a:r>
            <a:r>
              <a:rPr lang="en-US" sz="2000" dirty="0" smtClean="0">
                <a:solidFill>
                  <a:schemeClr val="tx2"/>
                </a:solidFill>
                <a:latin typeface="Arial" panose="020B0604020202020204" pitchFamily="34" charset="0"/>
                <a:cs typeface="Arial" panose="020B0604020202020204" pitchFamily="34" charset="0"/>
              </a:rPr>
              <a:t>in </a:t>
            </a:r>
            <a:r>
              <a:rPr lang="en-US" sz="2000" dirty="0" smtClean="0">
                <a:solidFill>
                  <a:schemeClr val="tx2"/>
                </a:solidFill>
                <a:latin typeface="Arial" panose="020B0604020202020204" pitchFamily="34" charset="0"/>
                <a:cs typeface="Arial" panose="020B0604020202020204" pitchFamily="34" charset="0"/>
              </a:rPr>
              <a:t>regulatory policy at the Heritage Foundation. </a:t>
            </a:r>
            <a:r>
              <a:rPr lang="en-US" sz="2000" dirty="0" smtClean="0">
                <a:solidFill>
                  <a:schemeClr val="tx2"/>
                </a:solidFill>
                <a:latin typeface="Arial" panose="020B0604020202020204" pitchFamily="34" charset="0"/>
                <a:cs typeface="Arial" panose="020B0604020202020204" pitchFamily="34" charset="0"/>
              </a:rPr>
              <a:t>A decision </a:t>
            </a:r>
            <a:r>
              <a:rPr lang="en-US" sz="2000" dirty="0" smtClean="0">
                <a:solidFill>
                  <a:schemeClr val="tx2"/>
                </a:solidFill>
                <a:latin typeface="Arial" panose="020B0604020202020204" pitchFamily="34" charset="0"/>
                <a:cs typeface="Arial" panose="020B0604020202020204" pitchFamily="34" charset="0"/>
              </a:rPr>
              <a:t>by the Federal Communications Commission to relax its 33-year-old blanket prohibition on cross-ownership of media. This would allow broadcast media licenses to be owned jointly with newspaper </a:t>
            </a:r>
            <a:r>
              <a:rPr lang="en-US" sz="2000" dirty="0" smtClean="0">
                <a:solidFill>
                  <a:schemeClr val="tx2"/>
                </a:solidFill>
                <a:latin typeface="Arial" panose="020B0604020202020204" pitchFamily="34" charset="0"/>
                <a:cs typeface="Arial" panose="020B0604020202020204" pitchFamily="34" charset="0"/>
              </a:rPr>
              <a:t>licenses.  Under </a:t>
            </a:r>
            <a:r>
              <a:rPr lang="en-US" sz="2000" dirty="0" smtClean="0">
                <a:solidFill>
                  <a:schemeClr val="tx2"/>
                </a:solidFill>
                <a:latin typeface="Arial" panose="020B0604020202020204" pitchFamily="34" charset="0"/>
                <a:cs typeface="Arial" panose="020B0604020202020204" pitchFamily="34" charset="0"/>
              </a:rPr>
              <a:t>the new rules, newspapers would be allowed to own or be owned by broadcasters in the 20 largest U.S. media markets—all markets larger than St. Louis </a:t>
            </a:r>
            <a:r>
              <a:rPr lang="en-US" sz="2000" dirty="0" smtClean="0">
                <a:solidFill>
                  <a:schemeClr val="tx2"/>
                </a:solidFill>
                <a:latin typeface="Arial" panose="020B0604020202020204" pitchFamily="34" charset="0"/>
                <a:cs typeface="Arial" panose="020B0604020202020204" pitchFamily="34" charset="0"/>
              </a:rPr>
              <a:t>. </a:t>
            </a:r>
            <a:r>
              <a:rPr lang="en-US" sz="2000" dirty="0" smtClean="0">
                <a:solidFill>
                  <a:schemeClr val="tx2"/>
                </a:solidFill>
                <a:latin typeface="Arial" panose="020B0604020202020204" pitchFamily="34" charset="0"/>
                <a:cs typeface="Arial" panose="020B0604020202020204" pitchFamily="34" charset="0"/>
              </a:rPr>
              <a:t>Eighteen of these 20 markets have at least 10 independently owned television stations, and </a:t>
            </a:r>
            <a:r>
              <a:rPr lang="en-US" sz="2000" dirty="0" smtClean="0">
                <a:solidFill>
                  <a:schemeClr val="tx2"/>
                </a:solidFill>
                <a:latin typeface="Arial" panose="020B0604020202020204" pitchFamily="34" charset="0"/>
                <a:cs typeface="Arial" panose="020B0604020202020204" pitchFamily="34" charset="0"/>
              </a:rPr>
              <a:t>have </a:t>
            </a:r>
            <a:r>
              <a:rPr lang="en-US" sz="2000" dirty="0" smtClean="0">
                <a:solidFill>
                  <a:schemeClr val="tx2"/>
                </a:solidFill>
                <a:latin typeface="Arial" panose="020B0604020202020204" pitchFamily="34" charset="0"/>
                <a:cs typeface="Arial" panose="020B0604020202020204" pitchFamily="34" charset="0"/>
              </a:rPr>
              <a:t>at least two major newspapers</a:t>
            </a:r>
            <a:r>
              <a:rPr lang="en-US" sz="2000" dirty="0" smtClean="0">
                <a:solidFill>
                  <a:schemeClr val="tx2"/>
                </a:solidFill>
                <a:latin typeface="Arial" panose="020B0604020202020204" pitchFamily="34" charset="0"/>
                <a:cs typeface="Arial" panose="020B0604020202020204" pitchFamily="34" charset="0"/>
              </a:rPr>
              <a:t>. </a:t>
            </a:r>
            <a:r>
              <a:rPr lang="en-US" sz="2000" dirty="0" smtClean="0">
                <a:solidFill>
                  <a:schemeClr val="tx2"/>
                </a:solidFill>
                <a:latin typeface="Arial" panose="020B0604020202020204" pitchFamily="34" charset="0"/>
                <a:cs typeface="Arial" panose="020B0604020202020204" pitchFamily="34" charset="0"/>
              </a:rPr>
              <a:t>Cross-ownership is still presumed to be against the public interest in other media markets under the new FCC rules. </a:t>
            </a:r>
            <a:endParaRPr lang="en-US" sz="2000" dirty="0" smtClean="0">
              <a:solidFill>
                <a:schemeClr val="tx2"/>
              </a:solidFill>
              <a:latin typeface="Arial" panose="020B0604020202020204" pitchFamily="34" charset="0"/>
              <a:cs typeface="Arial" panose="020B0604020202020204" pitchFamily="34" charset="0"/>
            </a:endParaRPr>
          </a:p>
          <a:p>
            <a:pPr marL="0" indent="0">
              <a:buNone/>
            </a:pPr>
            <a:r>
              <a:rPr lang="en-US" sz="2000" dirty="0" smtClean="0">
                <a:solidFill>
                  <a:schemeClr val="tx2"/>
                </a:solidFill>
                <a:latin typeface="Arial" panose="020B0604020202020204" pitchFamily="34" charset="0"/>
                <a:cs typeface="Arial" panose="020B0604020202020204" pitchFamily="34" charset="0"/>
              </a:rPr>
              <a:t>All </a:t>
            </a:r>
            <a:r>
              <a:rPr lang="en-US" sz="2000" dirty="0" smtClean="0">
                <a:solidFill>
                  <a:schemeClr val="tx2"/>
                </a:solidFill>
                <a:latin typeface="Arial" panose="020B0604020202020204" pitchFamily="34" charset="0"/>
                <a:cs typeface="Arial" panose="020B0604020202020204" pitchFamily="34" charset="0"/>
              </a:rPr>
              <a:t>of the suggestions outlined in this chapter may have a role to play in building a more stable world for newspapers. I am especially impressed with the idea of targeted advertising and building local community audiences, because these techniques involve newspapers growing closer to their readers and learning more about them. </a:t>
            </a:r>
            <a:endParaRPr lang="en-US" sz="2000" dirty="0" smtClean="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249948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5134"/>
            <a:ext cx="7943850" cy="887866"/>
          </a:xfrm>
        </p:spPr>
        <p:txBody>
          <a:bodyPr>
            <a:normAutofit/>
          </a:bodyPr>
          <a:lstStyle/>
          <a:p>
            <a:r>
              <a:rPr lang="en-US" sz="4800" dirty="0"/>
              <a:t>Potential in partnerships</a:t>
            </a:r>
            <a:endParaRPr lang="en-US" sz="4800" dirty="0"/>
          </a:p>
        </p:txBody>
      </p:sp>
      <p:sp>
        <p:nvSpPr>
          <p:cNvPr id="3" name="Content Placeholder 2"/>
          <p:cNvSpPr>
            <a:spLocks noGrp="1"/>
          </p:cNvSpPr>
          <p:nvPr>
            <p:ph idx="1"/>
          </p:nvPr>
        </p:nvSpPr>
        <p:spPr>
          <a:xfrm>
            <a:off x="0" y="1524000"/>
            <a:ext cx="9144000" cy="5257800"/>
          </a:xfrm>
        </p:spPr>
        <p:txBody>
          <a:bodyPr>
            <a:noAutofit/>
          </a:bodyPr>
          <a:lstStyle/>
          <a:p>
            <a:pPr marL="0" indent="0">
              <a:buNone/>
            </a:pPr>
            <a:r>
              <a:rPr lang="en-US" b="1" dirty="0" smtClean="0">
                <a:solidFill>
                  <a:srgbClr val="FF0000"/>
                </a:solidFill>
                <a:latin typeface="Arial" panose="020B0604020202020204" pitchFamily="34" charset="0"/>
                <a:cs typeface="Arial" panose="020B0604020202020204" pitchFamily="34" charset="0"/>
              </a:rPr>
              <a:t>This </a:t>
            </a:r>
            <a:r>
              <a:rPr lang="en-US" b="1" dirty="0" smtClean="0">
                <a:solidFill>
                  <a:srgbClr val="FF0000"/>
                </a:solidFill>
                <a:latin typeface="Arial" panose="020B0604020202020204" pitchFamily="34" charset="0"/>
                <a:cs typeface="Arial" panose="020B0604020202020204" pitchFamily="34" charset="0"/>
              </a:rPr>
              <a:t>can help newspapers become more relevant by learning the needs and interests of their audiences. </a:t>
            </a:r>
            <a:endParaRPr lang="en-US" b="1" dirty="0" smtClean="0">
              <a:solidFill>
                <a:srgbClr val="FF0000"/>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Experiments </a:t>
            </a:r>
            <a:r>
              <a:rPr lang="en-US" dirty="0" smtClean="0">
                <a:solidFill>
                  <a:schemeClr val="tx2"/>
                </a:solidFill>
                <a:latin typeface="Arial" panose="020B0604020202020204" pitchFamily="34" charset="0"/>
                <a:cs typeface="Arial" panose="020B0604020202020204" pitchFamily="34" charset="0"/>
              </a:rPr>
              <a:t>with nonprofit operations and media partnerships would also be worth trying, although they almost certainly are not panaceas for newspapers.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Furthermore</a:t>
            </a:r>
            <a:r>
              <a:rPr lang="en-US" dirty="0" smtClean="0">
                <a:solidFill>
                  <a:schemeClr val="tx2"/>
                </a:solidFill>
                <a:latin typeface="Arial" panose="020B0604020202020204" pitchFamily="34" charset="0"/>
                <a:cs typeface="Arial" panose="020B0604020202020204" pitchFamily="34" charset="0"/>
              </a:rPr>
              <a:t>, the nonprofit route poses problems for free speech and newspaper independence.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In </a:t>
            </a:r>
            <a:r>
              <a:rPr lang="en-US" dirty="0" smtClean="0">
                <a:solidFill>
                  <a:schemeClr val="tx2"/>
                </a:solidFill>
                <a:latin typeface="Arial" panose="020B0604020202020204" pitchFamily="34" charset="0"/>
                <a:cs typeface="Arial" panose="020B0604020202020204" pitchFamily="34" charset="0"/>
              </a:rPr>
              <a:t>the end, no single plan will be able to revive newspapers all by itself. A combination of methods needs to be used to build a better environment for them</a:t>
            </a:r>
            <a:endParaRPr lang="en-US"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80989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4750"/>
            <a:ext cx="7867650" cy="1036850"/>
          </a:xfrm>
        </p:spPr>
        <p:txBody>
          <a:bodyPr>
            <a:noAutofit/>
          </a:bodyPr>
          <a:lstStyle/>
          <a:p>
            <a:r>
              <a:rPr lang="en-US" sz="4800" b="1" dirty="0"/>
              <a:t>Technologies to Enhance Newspapers’ Functions</a:t>
            </a:r>
            <a:endParaRPr lang="en-US" sz="4800" b="1" dirty="0"/>
          </a:p>
        </p:txBody>
      </p:sp>
      <p:sp>
        <p:nvSpPr>
          <p:cNvPr id="3" name="Content Placeholder 2"/>
          <p:cNvSpPr>
            <a:spLocks noGrp="1"/>
          </p:cNvSpPr>
          <p:nvPr>
            <p:ph idx="1"/>
          </p:nvPr>
        </p:nvSpPr>
        <p:spPr>
          <a:xfrm>
            <a:off x="0" y="1600200"/>
            <a:ext cx="9067800" cy="5257800"/>
          </a:xfrm>
        </p:spPr>
        <p:txBody>
          <a:bodyPr>
            <a:normAutofit/>
          </a:bodyPr>
          <a:lstStyle/>
          <a:p>
            <a:pPr marL="0" indent="0">
              <a:buNone/>
            </a:pPr>
            <a:r>
              <a:rPr lang="en-US" dirty="0" smtClean="0">
                <a:solidFill>
                  <a:schemeClr val="tx2"/>
                </a:solidFill>
                <a:latin typeface="Arial" panose="020B0604020202020204" pitchFamily="34" charset="0"/>
                <a:cs typeface="Arial" panose="020B0604020202020204" pitchFamily="34" charset="0"/>
              </a:rPr>
              <a:t>Technologies to Enhance Newspapers’ Functions New advancements over the course of human history have empowered larger numbers of people around the world to share in the dissemination of news and ideas, and newspapers are a part of this ongoing phenomenon. Technological developments have progressively enabled greater quantities of knowledge to be spread at greater speed, and the Internet is one of the most powerful inventions ever to contribute to this evolution.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Today</a:t>
            </a:r>
            <a:r>
              <a:rPr lang="en-US" dirty="0" smtClean="0">
                <a:solidFill>
                  <a:schemeClr val="tx2"/>
                </a:solidFill>
                <a:latin typeface="Arial" panose="020B0604020202020204" pitchFamily="34" charset="0"/>
                <a:cs typeface="Arial" panose="020B0604020202020204" pitchFamily="34" charset="0"/>
              </a:rPr>
              <a:t>, the Internet and all of its related electronic resources are revolutionizing the field of journalism with an explosion of news availability. This media revolution presents tremendous opportunities for newspapers as well as tremendous pains. </a:t>
            </a:r>
            <a:endParaRPr lang="en-US"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58014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5134"/>
            <a:ext cx="8382000" cy="811666"/>
          </a:xfrm>
        </p:spPr>
        <p:txBody>
          <a:bodyPr>
            <a:normAutofit/>
          </a:bodyPr>
          <a:lstStyle/>
          <a:p>
            <a:r>
              <a:rPr lang="en-US" sz="4800" b="1" dirty="0" smtClean="0"/>
              <a:t>Most </a:t>
            </a:r>
            <a:r>
              <a:rPr lang="en-US" sz="4800" b="1" dirty="0"/>
              <a:t>B</a:t>
            </a:r>
            <a:r>
              <a:rPr lang="en-US" sz="4800" b="1" dirty="0" smtClean="0"/>
              <a:t>asic </a:t>
            </a:r>
            <a:r>
              <a:rPr lang="en-US" sz="4800" b="1" dirty="0"/>
              <a:t>F</a:t>
            </a:r>
            <a:r>
              <a:rPr lang="en-US" sz="4800" b="1" dirty="0" smtClean="0"/>
              <a:t>orms of Media</a:t>
            </a:r>
            <a:endParaRPr lang="en-US" sz="4800" b="1" dirty="0"/>
          </a:p>
        </p:txBody>
      </p:sp>
      <p:sp>
        <p:nvSpPr>
          <p:cNvPr id="3" name="Content Placeholder 2"/>
          <p:cNvSpPr>
            <a:spLocks noGrp="1"/>
          </p:cNvSpPr>
          <p:nvPr>
            <p:ph idx="1"/>
          </p:nvPr>
        </p:nvSpPr>
        <p:spPr>
          <a:xfrm>
            <a:off x="152400" y="1600200"/>
            <a:ext cx="8839200" cy="5105400"/>
          </a:xfrm>
        </p:spPr>
        <p:txBody>
          <a:bodyPr>
            <a:normAutofit/>
          </a:bodyPr>
          <a:lstStyle/>
          <a:p>
            <a:pPr marL="0" indent="0">
              <a:buNone/>
            </a:pPr>
            <a:r>
              <a:rPr lang="en-US" sz="2800" dirty="0" smtClean="0">
                <a:solidFill>
                  <a:schemeClr val="tx2"/>
                </a:solidFill>
                <a:latin typeface="Arial" panose="020B0604020202020204" pitchFamily="34" charset="0"/>
                <a:cs typeface="Arial" panose="020B0604020202020204" pitchFamily="34" charset="0"/>
              </a:rPr>
              <a:t>The newspaper is </a:t>
            </a:r>
            <a:r>
              <a:rPr lang="en-US" sz="2800" b="1" dirty="0" smtClean="0">
                <a:solidFill>
                  <a:schemeClr val="tx2"/>
                </a:solidFill>
                <a:latin typeface="Arial" panose="020B0604020202020204" pitchFamily="34" charset="0"/>
                <a:cs typeface="Arial" panose="020B0604020202020204" pitchFamily="34" charset="0"/>
              </a:rPr>
              <a:t>one of the most basic forms of media</a:t>
            </a:r>
            <a:r>
              <a:rPr lang="en-US" sz="2800" dirty="0" smtClean="0">
                <a:solidFill>
                  <a:schemeClr val="tx2"/>
                </a:solidFill>
                <a:latin typeface="Arial" panose="020B0604020202020204" pitchFamily="34" charset="0"/>
                <a:cs typeface="Arial" panose="020B0604020202020204" pitchFamily="34" charset="0"/>
              </a:rPr>
              <a:t>, and for much of its history, newsprint has been an essential source through which literate people learn what is happening in the world. </a:t>
            </a:r>
          </a:p>
          <a:p>
            <a:pPr marL="0" indent="0">
              <a:buNone/>
            </a:pPr>
            <a:r>
              <a:rPr lang="en-US" sz="2800" b="1" dirty="0" smtClean="0">
                <a:solidFill>
                  <a:schemeClr val="tx2"/>
                </a:solidFill>
                <a:latin typeface="Arial" panose="020B0604020202020204" pitchFamily="34" charset="0"/>
                <a:cs typeface="Arial" panose="020B0604020202020204" pitchFamily="34" charset="0"/>
              </a:rPr>
              <a:t>For centuries</a:t>
            </a:r>
            <a:r>
              <a:rPr lang="en-US" sz="2800" dirty="0" smtClean="0">
                <a:solidFill>
                  <a:schemeClr val="tx2"/>
                </a:solidFill>
                <a:latin typeface="Arial" panose="020B0604020202020204" pitchFamily="34" charset="0"/>
                <a:cs typeface="Arial" panose="020B0604020202020204" pitchFamily="34" charset="0"/>
              </a:rPr>
              <a:t>, especially since the Enlightenment in the eighteenth century, </a:t>
            </a:r>
            <a:r>
              <a:rPr lang="en-US" sz="2800" b="1" dirty="0" smtClean="0">
                <a:solidFill>
                  <a:srgbClr val="FF0000"/>
                </a:solidFill>
                <a:latin typeface="Arial" panose="020B0604020202020204" pitchFamily="34" charset="0"/>
                <a:cs typeface="Arial" panose="020B0604020202020204" pitchFamily="34" charset="0"/>
              </a:rPr>
              <a:t>newspapers have been primary vessels for the spread of information and ideas, chronicling the constantly unfolding developments in an ever-changing world. </a:t>
            </a:r>
            <a:endParaRPr lang="en-US" sz="28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73642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4750"/>
            <a:ext cx="7867650" cy="1036850"/>
          </a:xfrm>
        </p:spPr>
        <p:txBody>
          <a:bodyPr>
            <a:noAutofit/>
          </a:bodyPr>
          <a:lstStyle/>
          <a:p>
            <a:r>
              <a:rPr lang="en-US" sz="4800" b="1" dirty="0"/>
              <a:t>Technologies to Enhance Newspapers’ Functions</a:t>
            </a:r>
            <a:endParaRPr lang="en-US" sz="4800" b="1" dirty="0"/>
          </a:p>
        </p:txBody>
      </p:sp>
      <p:sp>
        <p:nvSpPr>
          <p:cNvPr id="3" name="Content Placeholder 2"/>
          <p:cNvSpPr>
            <a:spLocks noGrp="1"/>
          </p:cNvSpPr>
          <p:nvPr>
            <p:ph idx="1"/>
          </p:nvPr>
        </p:nvSpPr>
        <p:spPr>
          <a:xfrm>
            <a:off x="0" y="1600200"/>
            <a:ext cx="9067800" cy="5257800"/>
          </a:xfrm>
        </p:spPr>
        <p:txBody>
          <a:bodyPr>
            <a:normAutofit/>
          </a:bodyPr>
          <a:lstStyle/>
          <a:p>
            <a:pPr marL="0" indent="0">
              <a:buNone/>
            </a:pPr>
            <a:r>
              <a:rPr lang="en-US" dirty="0" smtClean="0">
                <a:solidFill>
                  <a:schemeClr val="tx2"/>
                </a:solidFill>
                <a:latin typeface="Arial" panose="020B0604020202020204" pitchFamily="34" charset="0"/>
                <a:cs typeface="Arial" panose="020B0604020202020204" pitchFamily="34" charset="0"/>
              </a:rPr>
              <a:t>Today’s </a:t>
            </a:r>
            <a:r>
              <a:rPr lang="en-US" dirty="0" smtClean="0">
                <a:solidFill>
                  <a:schemeClr val="tx2"/>
                </a:solidFill>
                <a:latin typeface="Arial" panose="020B0604020202020204" pitchFamily="34" charset="0"/>
                <a:cs typeface="Arial" panose="020B0604020202020204" pitchFamily="34" charset="0"/>
              </a:rPr>
              <a:t>burgeoning electronic news resources are the contemporary manifestation of an ongoing process in which new media technologies have spurred greater news production and have disseminated information at an ever faster rate to increasing numbers of readers.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Newer </a:t>
            </a:r>
            <a:r>
              <a:rPr lang="en-US" dirty="0" smtClean="0">
                <a:solidFill>
                  <a:schemeClr val="tx2"/>
                </a:solidFill>
                <a:latin typeface="Arial" panose="020B0604020202020204" pitchFamily="34" charset="0"/>
                <a:cs typeface="Arial" panose="020B0604020202020204" pitchFamily="34" charset="0"/>
              </a:rPr>
              <a:t>publishing technologies and techniques have displaced older ones, but the essential purpose behind them remains the same—wider and faster distribution of knowledge is the prime effect of continuing innovation in print journalism.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b="1" dirty="0" smtClean="0">
                <a:solidFill>
                  <a:srgbClr val="FF0000"/>
                </a:solidFill>
                <a:latin typeface="Arial" panose="020B0604020202020204" pitchFamily="34" charset="0"/>
                <a:cs typeface="Arial" panose="020B0604020202020204" pitchFamily="34" charset="0"/>
              </a:rPr>
              <a:t>The </a:t>
            </a:r>
            <a:r>
              <a:rPr lang="en-US" b="1" dirty="0" smtClean="0">
                <a:solidFill>
                  <a:srgbClr val="FF0000"/>
                </a:solidFill>
                <a:latin typeface="Arial" panose="020B0604020202020204" pitchFamily="34" charset="0"/>
                <a:cs typeface="Arial" panose="020B0604020202020204" pitchFamily="34" charset="0"/>
              </a:rPr>
              <a:t>challenge for </a:t>
            </a:r>
            <a:r>
              <a:rPr lang="en-US" b="1" dirty="0" smtClean="0">
                <a:solidFill>
                  <a:srgbClr val="FF0000"/>
                </a:solidFill>
                <a:latin typeface="Arial" panose="020B0604020202020204" pitchFamily="34" charset="0"/>
                <a:cs typeface="Arial" panose="020B0604020202020204" pitchFamily="34" charset="0"/>
              </a:rPr>
              <a:t>today’s </a:t>
            </a:r>
            <a:r>
              <a:rPr lang="en-US" b="1" dirty="0" smtClean="0">
                <a:solidFill>
                  <a:srgbClr val="FF0000"/>
                </a:solidFill>
                <a:latin typeface="Arial" panose="020B0604020202020204" pitchFamily="34" charset="0"/>
                <a:cs typeface="Arial" panose="020B0604020202020204" pitchFamily="34" charset="0"/>
              </a:rPr>
              <a:t>print publications is how best to use the newest electronic tools to refine and expand their roles as informers of the reading public.</a:t>
            </a:r>
            <a:endParaRPr lang="en-US"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266901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5134"/>
            <a:ext cx="7867650" cy="887866"/>
          </a:xfrm>
        </p:spPr>
        <p:txBody>
          <a:bodyPr>
            <a:normAutofit/>
          </a:bodyPr>
          <a:lstStyle/>
          <a:p>
            <a:r>
              <a:rPr lang="en-US" sz="4800" b="1" dirty="0"/>
              <a:t>Expanding reach of news</a:t>
            </a:r>
            <a:endParaRPr lang="en-US" sz="4800" b="1" dirty="0"/>
          </a:p>
        </p:txBody>
      </p:sp>
      <p:sp>
        <p:nvSpPr>
          <p:cNvPr id="3" name="Content Placeholder 2"/>
          <p:cNvSpPr>
            <a:spLocks noGrp="1"/>
          </p:cNvSpPr>
          <p:nvPr>
            <p:ph idx="1"/>
          </p:nvPr>
        </p:nvSpPr>
        <p:spPr>
          <a:xfrm>
            <a:off x="0" y="1524000"/>
            <a:ext cx="9144000" cy="5410200"/>
          </a:xfrm>
        </p:spPr>
        <p:txBody>
          <a:bodyPr>
            <a:noAutofit/>
          </a:bodyPr>
          <a:lstStyle/>
          <a:p>
            <a:pPr marL="0" indent="0">
              <a:buNone/>
            </a:pPr>
            <a:r>
              <a:rPr lang="en-US" sz="2200" dirty="0" smtClean="0">
                <a:solidFill>
                  <a:schemeClr val="tx2"/>
                </a:solidFill>
                <a:latin typeface="Arial" panose="020B0604020202020204" pitchFamily="34" charset="0"/>
                <a:cs typeface="Arial" panose="020B0604020202020204" pitchFamily="34" charset="0"/>
              </a:rPr>
              <a:t>A </a:t>
            </a:r>
            <a:r>
              <a:rPr lang="en-US" sz="2200" dirty="0" smtClean="0">
                <a:solidFill>
                  <a:schemeClr val="tx2"/>
                </a:solidFill>
                <a:latin typeface="Arial" panose="020B0604020202020204" pitchFamily="34" charset="0"/>
                <a:cs typeface="Arial" panose="020B0604020202020204" pitchFamily="34" charset="0"/>
              </a:rPr>
              <a:t>blog is a website that serves as an online diary, displaying written entries by the owner as well as other content such as images and videos. The word “blog” is a portmanteau of the words “web” and “log,” describing a log, journal or diary published on the </a:t>
            </a:r>
            <a:r>
              <a:rPr lang="en-US" sz="2200" dirty="0" smtClean="0">
                <a:solidFill>
                  <a:schemeClr val="tx2"/>
                </a:solidFill>
                <a:latin typeface="Arial" panose="020B0604020202020204" pitchFamily="34" charset="0"/>
                <a:cs typeface="Arial" panose="020B0604020202020204" pitchFamily="34" charset="0"/>
              </a:rPr>
              <a:t>Web. </a:t>
            </a:r>
          </a:p>
          <a:p>
            <a:pPr marL="0" indent="0">
              <a:buNone/>
            </a:pPr>
            <a:r>
              <a:rPr lang="en-US" sz="2200" b="1" dirty="0" smtClean="0">
                <a:solidFill>
                  <a:srgbClr val="FF0000"/>
                </a:solidFill>
                <a:latin typeface="Arial" panose="020B0604020202020204" pitchFamily="34" charset="0"/>
                <a:cs typeface="Arial" panose="020B0604020202020204" pitchFamily="34" charset="0"/>
              </a:rPr>
              <a:t>Different </a:t>
            </a:r>
            <a:r>
              <a:rPr lang="en-US" sz="2200" b="1" dirty="0" smtClean="0">
                <a:solidFill>
                  <a:srgbClr val="FF0000"/>
                </a:solidFill>
                <a:latin typeface="Arial" panose="020B0604020202020204" pitchFamily="34" charset="0"/>
                <a:cs typeface="Arial" panose="020B0604020202020204" pitchFamily="34" charset="0"/>
              </a:rPr>
              <a:t>blogs may specialize in any number of subject areas. </a:t>
            </a:r>
            <a:r>
              <a:rPr lang="en-US" sz="2200" dirty="0" smtClean="0">
                <a:solidFill>
                  <a:schemeClr val="tx2"/>
                </a:solidFill>
                <a:latin typeface="Arial" panose="020B0604020202020204" pitchFamily="34" charset="0"/>
                <a:cs typeface="Arial" panose="020B0604020202020204" pitchFamily="34" charset="0"/>
              </a:rPr>
              <a:t>Blogs that are oriented toward news-related content are increasingly competitive with traditional print media for attention from readers. As online sites constantly updated with new information, blogs can display the latest news on any number of topics. The basic structure and capabilities of blogs make them powerful tools with tremendous potential for enhancing journalistic organizations. </a:t>
            </a:r>
            <a:endParaRPr lang="en-US" sz="2200" dirty="0" smtClean="0">
              <a:solidFill>
                <a:schemeClr val="tx2"/>
              </a:solidFill>
              <a:latin typeface="Arial" panose="020B0604020202020204" pitchFamily="34" charset="0"/>
              <a:cs typeface="Arial" panose="020B0604020202020204" pitchFamily="34" charset="0"/>
            </a:endParaRPr>
          </a:p>
          <a:p>
            <a:pPr marL="0" indent="0">
              <a:buNone/>
            </a:pPr>
            <a:r>
              <a:rPr lang="en-US" sz="2200" b="1" dirty="0" smtClean="0">
                <a:solidFill>
                  <a:srgbClr val="FF0000"/>
                </a:solidFill>
                <a:latin typeface="Arial" panose="020B0604020202020204" pitchFamily="34" charset="0"/>
                <a:cs typeface="Arial" panose="020B0604020202020204" pitchFamily="34" charset="0"/>
              </a:rPr>
              <a:t>This </a:t>
            </a:r>
            <a:r>
              <a:rPr lang="en-US" sz="2200" b="1" dirty="0" smtClean="0">
                <a:solidFill>
                  <a:srgbClr val="FF0000"/>
                </a:solidFill>
                <a:latin typeface="Arial" panose="020B0604020202020204" pitchFamily="34" charset="0"/>
                <a:cs typeface="Arial" panose="020B0604020202020204" pitchFamily="34" charset="0"/>
              </a:rPr>
              <a:t>is especially true, since print, whether in paper form or electronic form, remains the best way to engage in long-form argument, to collect ideas and to communicate those ideas to </a:t>
            </a:r>
            <a:r>
              <a:rPr lang="en-US" sz="2200" b="1" dirty="0" smtClean="0">
                <a:solidFill>
                  <a:srgbClr val="FF0000"/>
                </a:solidFill>
                <a:latin typeface="Arial" panose="020B0604020202020204" pitchFamily="34" charset="0"/>
                <a:cs typeface="Arial" panose="020B0604020202020204" pitchFamily="34" charset="0"/>
              </a:rPr>
              <a:t>readers</a:t>
            </a:r>
            <a:r>
              <a:rPr lang="en-US" sz="2200" dirty="0" smtClean="0">
                <a:solidFill>
                  <a:schemeClr val="tx2"/>
                </a:solidFill>
                <a:latin typeface="Arial" panose="020B0604020202020204" pitchFamily="34" charset="0"/>
                <a:cs typeface="Arial" panose="020B0604020202020204" pitchFamily="34" charset="0"/>
              </a:rPr>
              <a:t>. </a:t>
            </a:r>
            <a:endParaRPr lang="en-US" sz="2200"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251603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5134"/>
            <a:ext cx="7867650" cy="887866"/>
          </a:xfrm>
        </p:spPr>
        <p:txBody>
          <a:bodyPr>
            <a:normAutofit/>
          </a:bodyPr>
          <a:lstStyle/>
          <a:p>
            <a:r>
              <a:rPr lang="en-US" sz="4800" b="1" dirty="0"/>
              <a:t>Expanding reach of news</a:t>
            </a:r>
            <a:endParaRPr lang="en-US" sz="4800" b="1" dirty="0"/>
          </a:p>
        </p:txBody>
      </p:sp>
      <p:sp>
        <p:nvSpPr>
          <p:cNvPr id="3" name="Content Placeholder 2"/>
          <p:cNvSpPr>
            <a:spLocks noGrp="1"/>
          </p:cNvSpPr>
          <p:nvPr>
            <p:ph idx="1"/>
          </p:nvPr>
        </p:nvSpPr>
        <p:spPr>
          <a:xfrm>
            <a:off x="0" y="1524000"/>
            <a:ext cx="9144000" cy="5257800"/>
          </a:xfrm>
        </p:spPr>
        <p:txBody>
          <a:bodyPr>
            <a:noAutofit/>
          </a:bodyPr>
          <a:lstStyle/>
          <a:p>
            <a:pPr marL="0" indent="0">
              <a:buNone/>
            </a:pPr>
            <a:r>
              <a:rPr lang="en-US" b="1" dirty="0" smtClean="0">
                <a:solidFill>
                  <a:srgbClr val="FF0000"/>
                </a:solidFill>
                <a:latin typeface="Arial" panose="020B0604020202020204" pitchFamily="34" charset="0"/>
                <a:cs typeface="Arial" panose="020B0604020202020204" pitchFamily="34" charset="0"/>
              </a:rPr>
              <a:t>Internet </a:t>
            </a:r>
            <a:r>
              <a:rPr lang="en-US" b="1" dirty="0" smtClean="0">
                <a:solidFill>
                  <a:srgbClr val="FF0000"/>
                </a:solidFill>
                <a:latin typeface="Arial" panose="020B0604020202020204" pitchFamily="34" charset="0"/>
                <a:cs typeface="Arial" panose="020B0604020202020204" pitchFamily="34" charset="0"/>
              </a:rPr>
              <a:t>blogs are some of the most influential electronic resources in the </a:t>
            </a:r>
            <a:r>
              <a:rPr lang="en-US" b="1" dirty="0" smtClean="0">
                <a:solidFill>
                  <a:srgbClr val="FF0000"/>
                </a:solidFill>
                <a:latin typeface="Arial" panose="020B0604020202020204" pitchFamily="34" charset="0"/>
                <a:cs typeface="Arial" panose="020B0604020202020204" pitchFamily="34" charset="0"/>
              </a:rPr>
              <a:t>new media </a:t>
            </a:r>
            <a:r>
              <a:rPr lang="en-US" b="1" dirty="0" smtClean="0">
                <a:solidFill>
                  <a:srgbClr val="FF0000"/>
                </a:solidFill>
                <a:latin typeface="Arial" panose="020B0604020202020204" pitchFamily="34" charset="0"/>
                <a:cs typeface="Arial" panose="020B0604020202020204" pitchFamily="34" charset="0"/>
              </a:rPr>
              <a:t>landscape. </a:t>
            </a:r>
            <a:endParaRPr lang="en-US" b="1" dirty="0" smtClean="0">
              <a:solidFill>
                <a:srgbClr val="FF0000"/>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Many </a:t>
            </a:r>
            <a:r>
              <a:rPr lang="en-US" dirty="0" smtClean="0">
                <a:solidFill>
                  <a:schemeClr val="tx2"/>
                </a:solidFill>
                <a:latin typeface="Arial" panose="020B0604020202020204" pitchFamily="34" charset="0"/>
                <a:cs typeface="Arial" panose="020B0604020202020204" pitchFamily="34" charset="0"/>
              </a:rPr>
              <a:t>journalists who are well-acquainted with blogs and other online media find that they are quite useful the mission of print </a:t>
            </a:r>
            <a:r>
              <a:rPr lang="en-US" dirty="0" smtClean="0">
                <a:solidFill>
                  <a:schemeClr val="tx2"/>
                </a:solidFill>
                <a:latin typeface="Arial" panose="020B0604020202020204" pitchFamily="34" charset="0"/>
                <a:cs typeface="Arial" panose="020B0604020202020204" pitchFamily="34" charset="0"/>
              </a:rPr>
              <a:t>journalism. </a:t>
            </a:r>
            <a:r>
              <a:rPr lang="en-US" dirty="0" smtClean="0">
                <a:solidFill>
                  <a:schemeClr val="tx2"/>
                </a:solidFill>
                <a:latin typeface="Arial" panose="020B0604020202020204" pitchFamily="34" charset="0"/>
                <a:cs typeface="Arial" panose="020B0604020202020204" pitchFamily="34" charset="0"/>
              </a:rPr>
              <a:t>The priority for print journalists is to incorporate these technologies in the same way that print journalists through the centuries incorporated the most revolutionary methods into their work in order to spread their knowledge to more readers.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Other </a:t>
            </a:r>
            <a:r>
              <a:rPr lang="en-US" dirty="0" smtClean="0">
                <a:solidFill>
                  <a:schemeClr val="tx2"/>
                </a:solidFill>
                <a:latin typeface="Arial" panose="020B0604020202020204" pitchFamily="34" charset="0"/>
                <a:cs typeface="Arial" panose="020B0604020202020204" pitchFamily="34" charset="0"/>
              </a:rPr>
              <a:t>developments include Internet-based communications tools such as RSS feeds. 55 RSS is usually translated as </a:t>
            </a:r>
            <a:r>
              <a:rPr lang="en-US" b="1" dirty="0" smtClean="0">
                <a:solidFill>
                  <a:schemeClr val="tx2"/>
                </a:solidFill>
                <a:latin typeface="Arial" panose="020B0604020202020204" pitchFamily="34" charset="0"/>
                <a:cs typeface="Arial" panose="020B0604020202020204" pitchFamily="34" charset="0"/>
              </a:rPr>
              <a:t>“Really Simple Syndication”</a:t>
            </a:r>
            <a:r>
              <a:rPr lang="en-US" dirty="0" smtClean="0">
                <a:solidFill>
                  <a:schemeClr val="tx2"/>
                </a:solidFill>
                <a:latin typeface="Arial" panose="020B0604020202020204" pitchFamily="34" charset="0"/>
                <a:cs typeface="Arial" panose="020B0604020202020204" pitchFamily="34" charset="0"/>
              </a:rPr>
              <a:t> or </a:t>
            </a:r>
            <a:r>
              <a:rPr lang="en-US" b="1" dirty="0" smtClean="0">
                <a:solidFill>
                  <a:schemeClr val="tx2"/>
                </a:solidFill>
                <a:latin typeface="Arial" panose="020B0604020202020204" pitchFamily="34" charset="0"/>
                <a:cs typeface="Arial" panose="020B0604020202020204" pitchFamily="34" charset="0"/>
              </a:rPr>
              <a:t>“Rich Site Summary.” </a:t>
            </a:r>
            <a:endParaRPr lang="en-US" b="1" dirty="0" smtClean="0">
              <a:solidFill>
                <a:schemeClr val="tx2"/>
              </a:solidFill>
              <a:latin typeface="Arial" panose="020B0604020202020204" pitchFamily="34" charset="0"/>
              <a:cs typeface="Arial" panose="020B0604020202020204" pitchFamily="34" charset="0"/>
            </a:endParaRPr>
          </a:p>
          <a:p>
            <a:pPr marL="0" indent="0">
              <a:buNone/>
            </a:pPr>
            <a:r>
              <a:rPr lang="en-US" sz="1600" dirty="0" smtClean="0">
                <a:solidFill>
                  <a:schemeClr val="tx2"/>
                </a:solidFill>
                <a:latin typeface="Arial" panose="020B0604020202020204" pitchFamily="34" charset="0"/>
                <a:cs typeface="Arial" panose="020B0604020202020204" pitchFamily="34" charset="0"/>
              </a:rPr>
              <a:t>RSS </a:t>
            </a:r>
            <a:r>
              <a:rPr lang="en-US" sz="1600" dirty="0" smtClean="0">
                <a:solidFill>
                  <a:schemeClr val="tx2"/>
                </a:solidFill>
                <a:latin typeface="Arial" panose="020B0604020202020204" pitchFamily="34" charset="0"/>
                <a:cs typeface="Arial" panose="020B0604020202020204" pitchFamily="34" charset="0"/>
              </a:rPr>
              <a:t>feeds are electronic feeds used to publish online materials that are updated frequently. In addition, </a:t>
            </a:r>
            <a:r>
              <a:rPr lang="en-US" sz="1600" b="1" dirty="0" smtClean="0">
                <a:solidFill>
                  <a:schemeClr val="tx2"/>
                </a:solidFill>
                <a:latin typeface="Arial" panose="020B0604020202020204" pitchFamily="34" charset="0"/>
                <a:cs typeface="Arial" panose="020B0604020202020204" pitchFamily="34" charset="0"/>
              </a:rPr>
              <a:t>wikis</a:t>
            </a:r>
            <a:r>
              <a:rPr lang="en-US" sz="1600" dirty="0" smtClean="0">
                <a:solidFill>
                  <a:schemeClr val="tx2"/>
                </a:solidFill>
                <a:latin typeface="Arial" panose="020B0604020202020204" pitchFamily="34" charset="0"/>
                <a:cs typeface="Arial" panose="020B0604020202020204" pitchFamily="34" charset="0"/>
              </a:rPr>
              <a:t> (Web sites allowing easy creation and editing of linked Web pages along with reader input), search engines, audio and video content, podcasting and image processing are all part of the wave of new knowledge-dissemination </a:t>
            </a:r>
            <a:r>
              <a:rPr lang="en-US" sz="1600" dirty="0" smtClean="0">
                <a:solidFill>
                  <a:schemeClr val="tx2"/>
                </a:solidFill>
                <a:latin typeface="Arial" panose="020B0604020202020204" pitchFamily="34" charset="0"/>
                <a:cs typeface="Arial" panose="020B0604020202020204" pitchFamily="34" charset="0"/>
              </a:rPr>
              <a:t>capabilities. </a:t>
            </a:r>
            <a:endParaRPr lang="en-US" sz="1600"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4080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285886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5134"/>
            <a:ext cx="7791450" cy="1036850"/>
          </a:xfrm>
        </p:spPr>
        <p:txBody>
          <a:bodyPr>
            <a:normAutofit/>
          </a:bodyPr>
          <a:lstStyle/>
          <a:p>
            <a:r>
              <a:rPr lang="en-US" sz="4800" b="1" dirty="0"/>
              <a:t>Blogs’ </a:t>
            </a:r>
            <a:r>
              <a:rPr lang="en-US" sz="4800" b="1" dirty="0" smtClean="0"/>
              <a:t>Potential</a:t>
            </a:r>
            <a:endParaRPr lang="en-US" sz="4800" b="1" dirty="0"/>
          </a:p>
        </p:txBody>
      </p:sp>
      <p:sp>
        <p:nvSpPr>
          <p:cNvPr id="3" name="Content Placeholder 2"/>
          <p:cNvSpPr>
            <a:spLocks noGrp="1"/>
          </p:cNvSpPr>
          <p:nvPr>
            <p:ph idx="1"/>
          </p:nvPr>
        </p:nvSpPr>
        <p:spPr>
          <a:xfrm>
            <a:off x="152400" y="1600200"/>
            <a:ext cx="8915400" cy="5181600"/>
          </a:xfrm>
        </p:spPr>
        <p:txBody>
          <a:bodyPr>
            <a:normAutofit fontScale="40000" lnSpcReduction="20000"/>
          </a:bodyPr>
          <a:lstStyle/>
          <a:p>
            <a:pPr marL="0" indent="0">
              <a:buNone/>
            </a:pPr>
            <a:r>
              <a:rPr lang="en-US" sz="4900" b="1" dirty="0" smtClean="0">
                <a:solidFill>
                  <a:srgbClr val="FF0000"/>
                </a:solidFill>
                <a:latin typeface="Arial" panose="020B0604020202020204" pitchFamily="34" charset="0"/>
                <a:cs typeface="Arial" panose="020B0604020202020204" pitchFamily="34" charset="0"/>
              </a:rPr>
              <a:t>Although </a:t>
            </a:r>
            <a:r>
              <a:rPr lang="en-US" sz="4900" b="1" dirty="0" smtClean="0">
                <a:solidFill>
                  <a:srgbClr val="FF0000"/>
                </a:solidFill>
                <a:latin typeface="Arial" panose="020B0604020202020204" pitchFamily="34" charset="0"/>
                <a:cs typeface="Arial" panose="020B0604020202020204" pitchFamily="34" charset="0"/>
              </a:rPr>
              <a:t>some in the world of journalism have been wary about these technologies, it is important to remember that now is not the first time that new tools have revolutionized the printed word. </a:t>
            </a:r>
            <a:endParaRPr lang="en-US" sz="4900" b="1" dirty="0" smtClean="0">
              <a:solidFill>
                <a:srgbClr val="FF0000"/>
              </a:solidFill>
              <a:latin typeface="Arial" panose="020B0604020202020204" pitchFamily="34" charset="0"/>
              <a:cs typeface="Arial" panose="020B0604020202020204" pitchFamily="34" charset="0"/>
            </a:endParaRPr>
          </a:p>
          <a:p>
            <a:pPr marL="0" indent="0">
              <a:buNone/>
            </a:pPr>
            <a:r>
              <a:rPr lang="en-US" sz="4900" dirty="0" smtClean="0">
                <a:latin typeface="Arial" panose="020B0604020202020204" pitchFamily="34" charset="0"/>
                <a:cs typeface="Arial" panose="020B0604020202020204" pitchFamily="34" charset="0"/>
              </a:rPr>
              <a:t>The </a:t>
            </a:r>
            <a:r>
              <a:rPr lang="en-US" sz="4900" dirty="0" smtClean="0">
                <a:latin typeface="Arial" panose="020B0604020202020204" pitchFamily="34" charset="0"/>
                <a:cs typeface="Arial" panose="020B0604020202020204" pitchFamily="34" charset="0"/>
              </a:rPr>
              <a:t>invention of the printing press in the fifteenth century engendered tremendous changes in the spread of information in ways quite similar to what the Internet is doing today. The printing press made the presence of the </a:t>
            </a:r>
            <a:r>
              <a:rPr lang="en-US" sz="4900" dirty="0" smtClean="0">
                <a:latin typeface="Arial" panose="020B0604020202020204" pitchFamily="34" charset="0"/>
                <a:cs typeface="Arial" panose="020B0604020202020204" pitchFamily="34" charset="0"/>
              </a:rPr>
              <a:t>written </a:t>
            </a:r>
            <a:r>
              <a:rPr lang="en-US" sz="4900" dirty="0" smtClean="0">
                <a:latin typeface="Arial" panose="020B0604020202020204" pitchFamily="34" charset="0"/>
                <a:cs typeface="Arial" panose="020B0604020202020204" pitchFamily="34" charset="0"/>
              </a:rPr>
              <a:t>word more pervasive than ever before, and it gave new authority to the printed word as a visual image retained in </a:t>
            </a:r>
            <a:r>
              <a:rPr lang="en-US" sz="4900" dirty="0" smtClean="0">
                <a:latin typeface="Arial" panose="020B0604020202020204" pitchFamily="34" charset="0"/>
                <a:cs typeface="Arial" panose="020B0604020202020204" pitchFamily="34" charset="0"/>
              </a:rPr>
              <a:t>people’s memories. </a:t>
            </a:r>
          </a:p>
          <a:p>
            <a:pPr marL="0" indent="0">
              <a:buNone/>
            </a:pPr>
            <a:r>
              <a:rPr lang="en-US" sz="4900" dirty="0" smtClean="0">
                <a:latin typeface="Arial" panose="020B0604020202020204" pitchFamily="34" charset="0"/>
                <a:cs typeface="Arial" panose="020B0604020202020204" pitchFamily="34" charset="0"/>
              </a:rPr>
              <a:t>Furthermore</a:t>
            </a:r>
            <a:r>
              <a:rPr lang="en-US" sz="4900" dirty="0" smtClean="0">
                <a:latin typeface="Arial" panose="020B0604020202020204" pitchFamily="34" charset="0"/>
                <a:cs typeface="Arial" panose="020B0604020202020204" pitchFamily="34" charset="0"/>
              </a:rPr>
              <a:t>, it conferred stability on the written word and made affordable reading material available to many more people. Information outlets such as news pamphlets proliferated thanks to the productive power of the </a:t>
            </a:r>
            <a:r>
              <a:rPr lang="en-US" sz="4900" dirty="0" smtClean="0">
                <a:latin typeface="Arial" panose="020B0604020202020204" pitchFamily="34" charset="0"/>
                <a:cs typeface="Arial" panose="020B0604020202020204" pitchFamily="34" charset="0"/>
              </a:rPr>
              <a:t>press. </a:t>
            </a:r>
            <a:r>
              <a:rPr lang="en-US" sz="4900" dirty="0" smtClean="0">
                <a:latin typeface="Arial" panose="020B0604020202020204" pitchFamily="34" charset="0"/>
                <a:cs typeface="Arial" panose="020B0604020202020204" pitchFamily="34" charset="0"/>
              </a:rPr>
              <a:t>This same media-innovation phenomenon can be seen today, with the Internet playing the role of the printing press and enabling a wealth of easily accessible online news resources to proliferate. </a:t>
            </a:r>
            <a:endParaRPr lang="en-US" sz="4900" dirty="0" smtClean="0">
              <a:latin typeface="Arial" panose="020B0604020202020204" pitchFamily="34" charset="0"/>
              <a:cs typeface="Arial" panose="020B0604020202020204" pitchFamily="34" charset="0"/>
            </a:endParaRPr>
          </a:p>
          <a:p>
            <a:pPr marL="0" indent="0">
              <a:buNone/>
            </a:pPr>
            <a:r>
              <a:rPr lang="en-US" sz="4900" dirty="0" smtClean="0">
                <a:latin typeface="Arial" panose="020B0604020202020204" pitchFamily="34" charset="0"/>
                <a:cs typeface="Arial" panose="020B0604020202020204" pitchFamily="34" charset="0"/>
              </a:rPr>
              <a:t>The </a:t>
            </a:r>
            <a:r>
              <a:rPr lang="en-US" sz="4900" dirty="0" smtClean="0">
                <a:latin typeface="Arial" panose="020B0604020202020204" pitchFamily="34" charset="0"/>
                <a:cs typeface="Arial" panose="020B0604020202020204" pitchFamily="34" charset="0"/>
              </a:rPr>
              <a:t>gradual development of a media culture with the printed word at its center during the fifteenth and sixteenth centuries led to an unprecedented dissemination of information to large numbers of readers. Indeed, it was printing technology that first gave birth to newspapers and other print publications as we know them </a:t>
            </a:r>
            <a:r>
              <a:rPr lang="en-US" sz="4900" dirty="0" smtClean="0">
                <a:latin typeface="Arial" panose="020B0604020202020204" pitchFamily="34" charset="0"/>
                <a:cs typeface="Arial" panose="020B0604020202020204" pitchFamily="34" charset="0"/>
              </a:rPr>
              <a:t>today.</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286497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6" y="0"/>
            <a:ext cx="9072293" cy="685800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2608" y="82322"/>
            <a:ext cx="671513" cy="238125"/>
          </a:xfrm>
          <a:prstGeom prst="rect">
            <a:avLst/>
          </a:prstGeom>
        </p:spPr>
      </p:pic>
    </p:spTree>
    <p:extLst>
      <p:ext uri="{BB962C8B-B14F-4D97-AF65-F5344CB8AC3E}">
        <p14:creationId xmlns:p14="http://schemas.microsoft.com/office/powerpoint/2010/main" val="363509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5134"/>
            <a:ext cx="7791450" cy="1036850"/>
          </a:xfrm>
        </p:spPr>
        <p:txBody>
          <a:bodyPr>
            <a:normAutofit/>
          </a:bodyPr>
          <a:lstStyle/>
          <a:p>
            <a:r>
              <a:rPr lang="en-US" sz="4800" b="1" dirty="0"/>
              <a:t>Blogs’ </a:t>
            </a:r>
            <a:r>
              <a:rPr lang="en-US" sz="4800" b="1" dirty="0" smtClean="0"/>
              <a:t>Potential</a:t>
            </a:r>
            <a:endParaRPr lang="en-US" sz="4800" b="1" dirty="0"/>
          </a:p>
        </p:txBody>
      </p:sp>
      <p:sp>
        <p:nvSpPr>
          <p:cNvPr id="3" name="Content Placeholder 2"/>
          <p:cNvSpPr>
            <a:spLocks noGrp="1"/>
          </p:cNvSpPr>
          <p:nvPr>
            <p:ph idx="1"/>
          </p:nvPr>
        </p:nvSpPr>
        <p:spPr>
          <a:xfrm>
            <a:off x="76200" y="1600200"/>
            <a:ext cx="8991600" cy="5257800"/>
          </a:xfrm>
        </p:spPr>
        <p:txBody>
          <a:bodyPr>
            <a:normAutofit fontScale="85000" lnSpcReduction="20000"/>
          </a:bodyPr>
          <a:lstStyle/>
          <a:p>
            <a:pPr marL="0" indent="0">
              <a:buNone/>
            </a:pPr>
            <a:r>
              <a:rPr lang="en-US" dirty="0" smtClean="0">
                <a:solidFill>
                  <a:schemeClr val="tx2"/>
                </a:solidFill>
                <a:latin typeface="Arial" panose="020B0604020202020204" pitchFamily="34" charset="0"/>
                <a:cs typeface="Arial" panose="020B0604020202020204" pitchFamily="34" charset="0"/>
              </a:rPr>
              <a:t>As </a:t>
            </a:r>
            <a:r>
              <a:rPr lang="en-US" dirty="0" smtClean="0">
                <a:solidFill>
                  <a:schemeClr val="tx2"/>
                </a:solidFill>
                <a:latin typeface="Arial" panose="020B0604020202020204" pitchFamily="34" charset="0"/>
                <a:cs typeface="Arial" panose="020B0604020202020204" pitchFamily="34" charset="0"/>
              </a:rPr>
              <a:t>I mentioned earlier, a </a:t>
            </a:r>
            <a:r>
              <a:rPr lang="en-US" b="1" dirty="0" smtClean="0">
                <a:solidFill>
                  <a:srgbClr val="FF0000"/>
                </a:solidFill>
                <a:latin typeface="Arial" panose="020B0604020202020204" pitchFamily="34" charset="0"/>
                <a:cs typeface="Arial" panose="020B0604020202020204" pitchFamily="34" charset="0"/>
              </a:rPr>
              <a:t>“blog” is a “Web log,” or website</a:t>
            </a:r>
            <a:r>
              <a:rPr lang="en-US" dirty="0" smtClean="0">
                <a:solidFill>
                  <a:schemeClr val="tx2"/>
                </a:solidFill>
                <a:latin typeface="Arial" panose="020B0604020202020204" pitchFamily="34" charset="0"/>
                <a:cs typeface="Arial" panose="020B0604020202020204" pitchFamily="34" charset="0"/>
              </a:rPr>
              <a:t> devoted to displaying entries of writing and other content posted by the owner of the site for all online readers to view. From the late Renaissance to the Enlightenment, a wealth of predecessors to blogs existed as handwritten diaries. These diaries, known as “commonplace books,” functioned much </a:t>
            </a:r>
            <a:r>
              <a:rPr lang="en-US" dirty="0" smtClean="0">
                <a:solidFill>
                  <a:schemeClr val="tx2"/>
                </a:solidFill>
                <a:latin typeface="Arial" panose="020B0604020202020204" pitchFamily="34" charset="0"/>
                <a:cs typeface="Arial" panose="020B0604020202020204" pitchFamily="34" charset="0"/>
              </a:rPr>
              <a:t> </a:t>
            </a:r>
            <a:r>
              <a:rPr lang="en-US" dirty="0" smtClean="0">
                <a:solidFill>
                  <a:schemeClr val="tx2"/>
                </a:solidFill>
                <a:latin typeface="Arial" panose="020B0604020202020204" pitchFamily="34" charset="0"/>
                <a:cs typeface="Arial" panose="020B0604020202020204" pitchFamily="34" charset="0"/>
              </a:rPr>
              <a:t>as blogs do now.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However</a:t>
            </a:r>
            <a:r>
              <a:rPr lang="en-US" dirty="0" smtClean="0">
                <a:solidFill>
                  <a:schemeClr val="tx2"/>
                </a:solidFill>
                <a:latin typeface="Arial" panose="020B0604020202020204" pitchFamily="34" charset="0"/>
                <a:cs typeface="Arial" panose="020B0604020202020204" pitchFamily="34" charset="0"/>
              </a:rPr>
              <a:t>, </a:t>
            </a:r>
            <a:r>
              <a:rPr lang="en-US" dirty="0" smtClean="0">
                <a:solidFill>
                  <a:schemeClr val="tx2"/>
                </a:solidFill>
                <a:latin typeface="Arial" panose="020B0604020202020204" pitchFamily="34" charset="0"/>
                <a:cs typeface="Arial" panose="020B0604020202020204" pitchFamily="34" charset="0"/>
              </a:rPr>
              <a:t>today’s </a:t>
            </a:r>
            <a:r>
              <a:rPr lang="en-US" dirty="0" smtClean="0">
                <a:solidFill>
                  <a:schemeClr val="tx2"/>
                </a:solidFill>
                <a:latin typeface="Arial" panose="020B0604020202020204" pitchFamily="34" charset="0"/>
                <a:cs typeface="Arial" panose="020B0604020202020204" pitchFamily="34" charset="0"/>
              </a:rPr>
              <a:t>blogs have a special advantage: </a:t>
            </a:r>
            <a:r>
              <a:rPr lang="en-US" b="1" dirty="0" smtClean="0">
                <a:solidFill>
                  <a:srgbClr val="FF0000"/>
                </a:solidFill>
                <a:latin typeface="Arial" panose="020B0604020202020204" pitchFamily="34" charset="0"/>
                <a:cs typeface="Arial" panose="020B0604020202020204" pitchFamily="34" charset="0"/>
              </a:rPr>
              <a:t>They can publish information through a medium allowing the entire world to see the information in virtually no time at all. Internet blogging technology is therefore invaluable to modern print journalism.</a:t>
            </a:r>
            <a:r>
              <a:rPr lang="en-US" dirty="0" smtClean="0">
                <a:solidFill>
                  <a:schemeClr val="tx2"/>
                </a:solidFill>
                <a:latin typeface="Arial" panose="020B0604020202020204" pitchFamily="34" charset="0"/>
                <a:cs typeface="Arial" panose="020B0604020202020204" pitchFamily="34" charset="0"/>
              </a:rPr>
              <a:t>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Using </a:t>
            </a:r>
            <a:r>
              <a:rPr lang="en-US" dirty="0" smtClean="0">
                <a:solidFill>
                  <a:schemeClr val="tx2"/>
                </a:solidFill>
                <a:latin typeface="Arial" panose="020B0604020202020204" pitchFamily="34" charset="0"/>
                <a:cs typeface="Arial" panose="020B0604020202020204" pitchFamily="34" charset="0"/>
              </a:rPr>
              <a:t>blogs and other online publishing outlets, journalists can instantaneously bring readers up to date with the newest information on a particular story or multiple stories. In addition, journalists can communicate with far more readers than ever before, and they can incorporate the reactions of readers and even other journalists by featuring electronic forums to display comments from visitors to the Web site.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There </a:t>
            </a:r>
            <a:r>
              <a:rPr lang="en-US" dirty="0" smtClean="0">
                <a:solidFill>
                  <a:schemeClr val="tx2"/>
                </a:solidFill>
                <a:latin typeface="Arial" panose="020B0604020202020204" pitchFamily="34" charset="0"/>
                <a:cs typeface="Arial" panose="020B0604020202020204" pitchFamily="34" charset="0"/>
              </a:rPr>
              <a:t>are likely to be continual interactions and cross-fertilizations between blogs and traditional media for the foreseeable future. Some of </a:t>
            </a:r>
            <a:r>
              <a:rPr lang="en-US" dirty="0" smtClean="0">
                <a:solidFill>
                  <a:schemeClr val="tx2"/>
                </a:solidFill>
                <a:latin typeface="Arial" panose="020B0604020202020204" pitchFamily="34" charset="0"/>
                <a:cs typeface="Arial" panose="020B0604020202020204" pitchFamily="34" charset="0"/>
              </a:rPr>
              <a:t>today’s </a:t>
            </a:r>
            <a:r>
              <a:rPr lang="en-US" dirty="0" smtClean="0">
                <a:solidFill>
                  <a:schemeClr val="tx2"/>
                </a:solidFill>
                <a:latin typeface="Arial" panose="020B0604020202020204" pitchFamily="34" charset="0"/>
                <a:cs typeface="Arial" panose="020B0604020202020204" pitchFamily="34" charset="0"/>
              </a:rPr>
              <a:t>bloggers will become newspaper and magazine columnists and television news personalities </a:t>
            </a:r>
            <a:r>
              <a:rPr lang="en-US" dirty="0" smtClean="0">
                <a:solidFill>
                  <a:schemeClr val="tx2"/>
                </a:solidFill>
                <a:latin typeface="Arial" panose="020B0604020202020204" pitchFamily="34" charset="0"/>
                <a:cs typeface="Arial" panose="020B0604020202020204" pitchFamily="34" charset="0"/>
              </a:rPr>
              <a:t>. </a:t>
            </a:r>
            <a:r>
              <a:rPr lang="en-US" b="1" dirty="0" smtClean="0">
                <a:solidFill>
                  <a:srgbClr val="FF0000"/>
                </a:solidFill>
                <a:latin typeface="Arial" panose="020B0604020202020204" pitchFamily="34" charset="0"/>
                <a:cs typeface="Arial" panose="020B0604020202020204" pitchFamily="34" charset="0"/>
              </a:rPr>
              <a:t>Therefore, it is important for newspapers to appreciate blogs‟ influence and try to channel them for their journalistic purposes.</a:t>
            </a:r>
            <a:endParaRPr lang="en-US"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41525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840"/>
            <a:ext cx="9144000" cy="6818524"/>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294" y="685800"/>
            <a:ext cx="671513" cy="238125"/>
          </a:xfrm>
          <a:prstGeom prst="rect">
            <a:avLst/>
          </a:prstGeom>
        </p:spPr>
      </p:pic>
    </p:spTree>
    <p:extLst>
      <p:ext uri="{BB962C8B-B14F-4D97-AF65-F5344CB8AC3E}">
        <p14:creationId xmlns:p14="http://schemas.microsoft.com/office/powerpoint/2010/main" val="205950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5134"/>
            <a:ext cx="7867650" cy="811666"/>
          </a:xfrm>
        </p:spPr>
        <p:txBody>
          <a:bodyPr>
            <a:normAutofit/>
          </a:bodyPr>
          <a:lstStyle/>
          <a:p>
            <a:r>
              <a:rPr lang="en-US" sz="4800" b="1" dirty="0"/>
              <a:t>Closing Arguments</a:t>
            </a:r>
            <a:endParaRPr lang="en-US" sz="4800" b="1" dirty="0"/>
          </a:p>
        </p:txBody>
      </p:sp>
      <p:sp>
        <p:nvSpPr>
          <p:cNvPr id="3" name="Content Placeholder 2"/>
          <p:cNvSpPr>
            <a:spLocks noGrp="1"/>
          </p:cNvSpPr>
          <p:nvPr>
            <p:ph idx="1"/>
          </p:nvPr>
        </p:nvSpPr>
        <p:spPr>
          <a:xfrm>
            <a:off x="76200" y="1524000"/>
            <a:ext cx="9067800" cy="5181600"/>
          </a:xfrm>
        </p:spPr>
        <p:txBody>
          <a:bodyPr>
            <a:noAutofit/>
          </a:bodyPr>
          <a:lstStyle/>
          <a:p>
            <a:pPr marL="0" indent="0">
              <a:buNone/>
            </a:pPr>
            <a:r>
              <a:rPr lang="en-US" sz="2000" dirty="0" smtClean="0">
                <a:solidFill>
                  <a:schemeClr val="tx2"/>
                </a:solidFill>
                <a:latin typeface="Arial" panose="020B0604020202020204" pitchFamily="34" charset="0"/>
                <a:cs typeface="Arial" panose="020B0604020202020204" pitchFamily="34" charset="0"/>
              </a:rPr>
              <a:t>After </a:t>
            </a:r>
            <a:r>
              <a:rPr lang="en-US" sz="2000" dirty="0" smtClean="0">
                <a:solidFill>
                  <a:schemeClr val="tx2"/>
                </a:solidFill>
                <a:latin typeface="Arial" panose="020B0604020202020204" pitchFamily="34" charset="0"/>
                <a:cs typeface="Arial" panose="020B0604020202020204" pitchFamily="34" charset="0"/>
              </a:rPr>
              <a:t>examining the challenges currently </a:t>
            </a:r>
            <a:r>
              <a:rPr lang="en-US" sz="2000" dirty="0" smtClean="0">
                <a:solidFill>
                  <a:schemeClr val="tx2"/>
                </a:solidFill>
                <a:latin typeface="Arial" panose="020B0604020202020204" pitchFamily="34" charset="0"/>
                <a:cs typeface="Arial" panose="020B0604020202020204" pitchFamily="34" charset="0"/>
              </a:rPr>
              <a:t>facing </a:t>
            </a:r>
            <a:r>
              <a:rPr lang="en-US" sz="2000" dirty="0" smtClean="0">
                <a:solidFill>
                  <a:schemeClr val="tx2"/>
                </a:solidFill>
                <a:latin typeface="Arial" panose="020B0604020202020204" pitchFamily="34" charset="0"/>
                <a:cs typeface="Arial" panose="020B0604020202020204" pitchFamily="34" charset="0"/>
              </a:rPr>
              <a:t>the newspaper industry, I continue to believe that a combination of paid-content revenue, Web advertising and </a:t>
            </a:r>
            <a:r>
              <a:rPr lang="en-US" sz="2000" dirty="0" smtClean="0">
                <a:solidFill>
                  <a:schemeClr val="tx2"/>
                </a:solidFill>
                <a:latin typeface="Arial" panose="020B0604020202020204" pitchFamily="34" charset="0"/>
                <a:cs typeface="Arial" panose="020B0604020202020204" pitchFamily="34" charset="0"/>
              </a:rPr>
              <a:t> </a:t>
            </a:r>
            <a:r>
              <a:rPr lang="en-US" sz="2000" dirty="0" smtClean="0">
                <a:solidFill>
                  <a:schemeClr val="tx2"/>
                </a:solidFill>
                <a:latin typeface="Arial" panose="020B0604020202020204" pitchFamily="34" charset="0"/>
                <a:cs typeface="Arial" panose="020B0604020202020204" pitchFamily="34" charset="0"/>
              </a:rPr>
              <a:t>selective availability of free online news content is the most likely way in which newspapers can thrive in the long term. </a:t>
            </a:r>
            <a:endParaRPr lang="en-US" sz="2000" dirty="0" smtClean="0">
              <a:solidFill>
                <a:schemeClr val="tx2"/>
              </a:solidFill>
              <a:latin typeface="Arial" panose="020B0604020202020204" pitchFamily="34" charset="0"/>
              <a:cs typeface="Arial" panose="020B0604020202020204" pitchFamily="34" charset="0"/>
            </a:endParaRPr>
          </a:p>
          <a:p>
            <a:pPr marL="0" indent="0">
              <a:buNone/>
            </a:pPr>
            <a:r>
              <a:rPr lang="en-US" sz="2000" b="1" dirty="0" smtClean="0">
                <a:solidFill>
                  <a:srgbClr val="FF0000"/>
                </a:solidFill>
                <a:latin typeface="Arial" panose="020B0604020202020204" pitchFamily="34" charset="0"/>
                <a:cs typeface="Arial" panose="020B0604020202020204" pitchFamily="34" charset="0"/>
              </a:rPr>
              <a:t>Furthermore</a:t>
            </a:r>
            <a:r>
              <a:rPr lang="en-US" sz="2000" b="1" dirty="0" smtClean="0">
                <a:solidFill>
                  <a:srgbClr val="FF0000"/>
                </a:solidFill>
                <a:latin typeface="Arial" panose="020B0604020202020204" pitchFamily="34" charset="0"/>
                <a:cs typeface="Arial" panose="020B0604020202020204" pitchFamily="34" charset="0"/>
              </a:rPr>
              <a:t>, I also believe that newspapers will continue to play an important role in the delivery of information to the public at large despite their current problems. </a:t>
            </a:r>
            <a:endParaRPr lang="en-US" sz="2000" b="1" dirty="0" smtClean="0">
              <a:solidFill>
                <a:srgbClr val="FF0000"/>
              </a:solidFill>
              <a:latin typeface="Arial" panose="020B0604020202020204" pitchFamily="34" charset="0"/>
              <a:cs typeface="Arial" panose="020B0604020202020204" pitchFamily="34" charset="0"/>
            </a:endParaRPr>
          </a:p>
          <a:p>
            <a:pPr marL="0" indent="0">
              <a:buNone/>
            </a:pPr>
            <a:r>
              <a:rPr lang="en-US" sz="2000" dirty="0" smtClean="0">
                <a:solidFill>
                  <a:schemeClr val="tx2"/>
                </a:solidFill>
                <a:latin typeface="Arial" panose="020B0604020202020204" pitchFamily="34" charset="0"/>
                <a:cs typeface="Arial" panose="020B0604020202020204" pitchFamily="34" charset="0"/>
              </a:rPr>
              <a:t>This </a:t>
            </a:r>
            <a:r>
              <a:rPr lang="en-US" sz="2000" dirty="0" smtClean="0">
                <a:solidFill>
                  <a:schemeClr val="tx2"/>
                </a:solidFill>
                <a:latin typeface="Arial" panose="020B0604020202020204" pitchFamily="34" charset="0"/>
                <a:cs typeface="Arial" panose="020B0604020202020204" pitchFamily="34" charset="0"/>
              </a:rPr>
              <a:t>is the result of two main factors: newspapers attempting to cut costs in any way they can to save themselves, and the fact that more readers in general are choosing to glean their news from the Internet. </a:t>
            </a:r>
            <a:endParaRPr lang="en-US" sz="2000" dirty="0" smtClean="0">
              <a:solidFill>
                <a:schemeClr val="tx2"/>
              </a:solidFill>
              <a:latin typeface="Arial" panose="020B0604020202020204" pitchFamily="34" charset="0"/>
              <a:cs typeface="Arial" panose="020B0604020202020204" pitchFamily="34" charset="0"/>
            </a:endParaRPr>
          </a:p>
          <a:p>
            <a:pPr marL="0" indent="0">
              <a:buNone/>
            </a:pPr>
            <a:r>
              <a:rPr lang="en-US" sz="2000" dirty="0" smtClean="0">
                <a:solidFill>
                  <a:schemeClr val="tx2"/>
                </a:solidFill>
                <a:latin typeface="Arial" panose="020B0604020202020204" pitchFamily="34" charset="0"/>
                <a:cs typeface="Arial" panose="020B0604020202020204" pitchFamily="34" charset="0"/>
              </a:rPr>
              <a:t>However</a:t>
            </a:r>
            <a:r>
              <a:rPr lang="en-US" sz="2000" dirty="0" smtClean="0">
                <a:solidFill>
                  <a:schemeClr val="tx2"/>
                </a:solidFill>
                <a:latin typeface="Arial" panose="020B0604020202020204" pitchFamily="34" charset="0"/>
                <a:cs typeface="Arial" panose="020B0604020202020204" pitchFamily="34" charset="0"/>
              </a:rPr>
              <a:t>, whether newspapers are electronic or traditional print, they still serve the same journalistic function of communicating events, analyses and opinions through the written word. Whatever form they may take in the future, newspapers will most likely still be needed for this purpose and will find ways to adapt to the challenges of the new media </a:t>
            </a:r>
            <a:r>
              <a:rPr lang="en-US" sz="2000" dirty="0" smtClean="0">
                <a:solidFill>
                  <a:schemeClr val="tx2"/>
                </a:solidFill>
                <a:latin typeface="Arial" panose="020B0604020202020204" pitchFamily="34" charset="0"/>
                <a:cs typeface="Arial" panose="020B0604020202020204" pitchFamily="34" charset="0"/>
              </a:rPr>
              <a:t>environment.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11950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5134"/>
            <a:ext cx="7867650" cy="811666"/>
          </a:xfrm>
        </p:spPr>
        <p:txBody>
          <a:bodyPr>
            <a:normAutofit/>
          </a:bodyPr>
          <a:lstStyle/>
          <a:p>
            <a:r>
              <a:rPr lang="en-US" sz="4800" b="1" dirty="0"/>
              <a:t>Closing Arguments</a:t>
            </a:r>
            <a:endParaRPr lang="en-US" sz="4800" b="1" dirty="0"/>
          </a:p>
        </p:txBody>
      </p:sp>
      <p:sp>
        <p:nvSpPr>
          <p:cNvPr id="3" name="Content Placeholder 2"/>
          <p:cNvSpPr>
            <a:spLocks noGrp="1"/>
          </p:cNvSpPr>
          <p:nvPr>
            <p:ph idx="1"/>
          </p:nvPr>
        </p:nvSpPr>
        <p:spPr>
          <a:xfrm>
            <a:off x="152400" y="1600200"/>
            <a:ext cx="8839200" cy="5105400"/>
          </a:xfrm>
        </p:spPr>
        <p:txBody>
          <a:bodyPr>
            <a:noAutofit/>
          </a:bodyPr>
          <a:lstStyle/>
          <a:p>
            <a:pPr marL="0" indent="0">
              <a:buNone/>
            </a:pPr>
            <a:r>
              <a:rPr lang="en-US" sz="2000" dirty="0" smtClean="0">
                <a:solidFill>
                  <a:schemeClr val="tx2"/>
                </a:solidFill>
                <a:latin typeface="Arial" panose="020B0604020202020204" pitchFamily="34" charset="0"/>
                <a:cs typeface="Arial" panose="020B0604020202020204" pitchFamily="34" charset="0"/>
              </a:rPr>
              <a:t>Newspapers </a:t>
            </a:r>
            <a:r>
              <a:rPr lang="en-US" sz="2000" dirty="0" smtClean="0">
                <a:solidFill>
                  <a:schemeClr val="tx2"/>
                </a:solidFill>
                <a:latin typeface="Arial" panose="020B0604020202020204" pitchFamily="34" charset="0"/>
                <a:cs typeface="Arial" panose="020B0604020202020204" pitchFamily="34" charset="0"/>
              </a:rPr>
              <a:t>and newspaper </a:t>
            </a:r>
            <a:r>
              <a:rPr lang="en-US" sz="2000" dirty="0" smtClean="0">
                <a:solidFill>
                  <a:schemeClr val="tx2"/>
                </a:solidFill>
                <a:latin typeface="Arial" panose="020B0604020202020204" pitchFamily="34" charset="0"/>
                <a:cs typeface="Arial" panose="020B0604020202020204" pitchFamily="34" charset="0"/>
              </a:rPr>
              <a:t>journalists </a:t>
            </a:r>
            <a:r>
              <a:rPr lang="en-US" sz="2000" dirty="0" smtClean="0">
                <a:solidFill>
                  <a:schemeClr val="tx2"/>
                </a:solidFill>
                <a:latin typeface="Arial" panose="020B0604020202020204" pitchFamily="34" charset="0"/>
                <a:cs typeface="Arial" panose="020B0604020202020204" pitchFamily="34" charset="0"/>
              </a:rPr>
              <a:t>are still crucial to public discourse in the digital age because they know how to analyze and explain the </a:t>
            </a:r>
            <a:r>
              <a:rPr lang="en-US" sz="2000" dirty="0" smtClean="0">
                <a:solidFill>
                  <a:schemeClr val="tx2"/>
                </a:solidFill>
                <a:latin typeface="Arial" panose="020B0604020202020204" pitchFamily="34" charset="0"/>
                <a:cs typeface="Arial" panose="020B0604020202020204" pitchFamily="34" charset="0"/>
              </a:rPr>
              <a:t>news. </a:t>
            </a:r>
            <a:r>
              <a:rPr lang="en-US" sz="2000" dirty="0" smtClean="0">
                <a:solidFill>
                  <a:schemeClr val="tx2"/>
                </a:solidFill>
                <a:latin typeface="Arial" panose="020B0604020202020204" pitchFamily="34" charset="0"/>
                <a:cs typeface="Arial" panose="020B0604020202020204" pitchFamily="34" charset="0"/>
              </a:rPr>
              <a:t>This professional skill becomes even more </a:t>
            </a:r>
            <a:r>
              <a:rPr lang="en-US" sz="2000" dirty="0" smtClean="0">
                <a:solidFill>
                  <a:schemeClr val="tx2"/>
                </a:solidFill>
                <a:latin typeface="Arial" panose="020B0604020202020204" pitchFamily="34" charset="0"/>
                <a:cs typeface="Arial" panose="020B0604020202020204" pitchFamily="34" charset="0"/>
              </a:rPr>
              <a:t>value when </a:t>
            </a:r>
            <a:r>
              <a:rPr lang="en-US" sz="2000" dirty="0" smtClean="0">
                <a:solidFill>
                  <a:schemeClr val="tx2"/>
                </a:solidFill>
                <a:latin typeface="Arial" panose="020B0604020202020204" pitchFamily="34" charset="0"/>
                <a:cs typeface="Arial" panose="020B0604020202020204" pitchFamily="34" charset="0"/>
              </a:rPr>
              <a:t>there is so much content on the Internet. </a:t>
            </a:r>
            <a:r>
              <a:rPr lang="en-US" sz="2000" dirty="0" smtClean="0">
                <a:solidFill>
                  <a:schemeClr val="tx2"/>
                </a:solidFill>
                <a:latin typeface="Arial" panose="020B0604020202020204" pitchFamily="34" charset="0"/>
                <a:cs typeface="Arial" panose="020B0604020202020204" pitchFamily="34" charset="0"/>
              </a:rPr>
              <a:t> Not </a:t>
            </a:r>
            <a:r>
              <a:rPr lang="en-US" sz="2000" dirty="0" smtClean="0">
                <a:solidFill>
                  <a:schemeClr val="tx2"/>
                </a:solidFill>
                <a:latin typeface="Arial" panose="020B0604020202020204" pitchFamily="34" charset="0"/>
                <a:cs typeface="Arial" panose="020B0604020202020204" pitchFamily="34" charset="0"/>
              </a:rPr>
              <a:t>all of the content is reliable, so it is helpful when newspaper journalists can help to sort out this information for readers and separate the accurate from the inaccurate. </a:t>
            </a:r>
            <a:r>
              <a:rPr lang="en-US" sz="2000" dirty="0" smtClean="0">
                <a:solidFill>
                  <a:schemeClr val="tx2"/>
                </a:solidFill>
                <a:latin typeface="Arial" panose="020B0604020202020204" pitchFamily="34" charset="0"/>
                <a:cs typeface="Arial" panose="020B0604020202020204" pitchFamily="34" charset="0"/>
              </a:rPr>
              <a:t> </a:t>
            </a:r>
          </a:p>
          <a:p>
            <a:pPr marL="0" indent="0">
              <a:buNone/>
            </a:pPr>
            <a:r>
              <a:rPr lang="en-US" sz="2000" b="1" i="1" dirty="0" smtClean="0">
                <a:solidFill>
                  <a:schemeClr val="tx2"/>
                </a:solidFill>
                <a:latin typeface="Arial" panose="020B0604020202020204" pitchFamily="34" charset="0"/>
                <a:cs typeface="Arial" panose="020B0604020202020204" pitchFamily="34" charset="0"/>
              </a:rPr>
              <a:t>“</a:t>
            </a:r>
            <a:r>
              <a:rPr lang="en-US" sz="2000" b="1" i="1" dirty="0">
                <a:solidFill>
                  <a:schemeClr val="tx2"/>
                </a:solidFill>
                <a:latin typeface="Arial" panose="020B0604020202020204" pitchFamily="34" charset="0"/>
                <a:cs typeface="Arial" panose="020B0604020202020204" pitchFamily="34" charset="0"/>
              </a:rPr>
              <a:t>N</a:t>
            </a:r>
            <a:r>
              <a:rPr lang="en-US" sz="2000" b="1" i="1" dirty="0" smtClean="0">
                <a:solidFill>
                  <a:schemeClr val="tx2"/>
                </a:solidFill>
                <a:latin typeface="Arial" panose="020B0604020202020204" pitchFamily="34" charset="0"/>
                <a:cs typeface="Arial" panose="020B0604020202020204" pitchFamily="34" charset="0"/>
              </a:rPr>
              <a:t>ewspapers </a:t>
            </a:r>
            <a:r>
              <a:rPr lang="en-US" sz="2000" b="1" i="1" dirty="0" smtClean="0">
                <a:solidFill>
                  <a:schemeClr val="tx2"/>
                </a:solidFill>
                <a:latin typeface="Arial" panose="020B0604020202020204" pitchFamily="34" charset="0"/>
                <a:cs typeface="Arial" panose="020B0604020202020204" pitchFamily="34" charset="0"/>
              </a:rPr>
              <a:t>will survive as organizations that gather news and look for the best ways to serve their readers. The multitude of single voices on the Internet may be a sign of infinite sources of news and opinion in our age—but without newspapers, it is a lot of sound and fury, signifying nothing</a:t>
            </a:r>
            <a:r>
              <a:rPr lang="en-US" sz="2000" b="1" i="1" dirty="0" smtClean="0">
                <a:solidFill>
                  <a:schemeClr val="tx2"/>
                </a:solidFill>
                <a:latin typeface="Arial" panose="020B0604020202020204" pitchFamily="34" charset="0"/>
                <a:cs typeface="Arial" panose="020B0604020202020204" pitchFamily="34" charset="0"/>
              </a:rPr>
              <a:t>”.</a:t>
            </a:r>
          </a:p>
          <a:p>
            <a:pPr marL="0" indent="0">
              <a:buNone/>
            </a:pPr>
            <a:r>
              <a:rPr lang="en-US" sz="2000" b="1" dirty="0" smtClean="0">
                <a:solidFill>
                  <a:srgbClr val="FF0000"/>
                </a:solidFill>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Newspapers still have a vital function in delivering news, analysis and opinion to readers. The vast amount information on the Internet makes newspapers‟ function still more important. Credible, authoritative news organizations such as newspapers are needed to sort through all of the available information and to explain to readers which stories exemplify the truth of what is happening in the world. </a:t>
            </a:r>
            <a:endParaRPr lang="en-US" sz="20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23280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75"/>
            <a:ext cx="9144000" cy="6837045"/>
          </a:xfrm>
        </p:spPr>
      </p:pic>
    </p:spTree>
    <p:extLst>
      <p:ext uri="{BB962C8B-B14F-4D97-AF65-F5344CB8AC3E}">
        <p14:creationId xmlns:p14="http://schemas.microsoft.com/office/powerpoint/2010/main" val="287390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5" y="0"/>
            <a:ext cx="9167207" cy="685800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398" y="157842"/>
            <a:ext cx="671513" cy="238125"/>
          </a:xfrm>
          <a:prstGeom prst="rect">
            <a:avLst/>
          </a:prstGeom>
        </p:spPr>
      </p:pic>
    </p:spTree>
    <p:extLst>
      <p:ext uri="{BB962C8B-B14F-4D97-AF65-F5344CB8AC3E}">
        <p14:creationId xmlns:p14="http://schemas.microsoft.com/office/powerpoint/2010/main" val="275846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5134"/>
            <a:ext cx="7943850" cy="811666"/>
          </a:xfrm>
        </p:spPr>
        <p:txBody>
          <a:bodyPr>
            <a:normAutofit/>
          </a:bodyPr>
          <a:lstStyle/>
          <a:p>
            <a:r>
              <a:rPr lang="en-US" sz="4800" b="1" dirty="0"/>
              <a:t>Steps </a:t>
            </a:r>
            <a:r>
              <a:rPr lang="en-US" sz="4800" b="1" dirty="0" smtClean="0"/>
              <a:t>Forward</a:t>
            </a:r>
            <a:endParaRPr lang="en-US" sz="4800" b="1" dirty="0"/>
          </a:p>
        </p:txBody>
      </p:sp>
      <p:sp>
        <p:nvSpPr>
          <p:cNvPr id="3" name="Content Placeholder 2"/>
          <p:cNvSpPr>
            <a:spLocks noGrp="1"/>
          </p:cNvSpPr>
          <p:nvPr>
            <p:ph idx="1"/>
          </p:nvPr>
        </p:nvSpPr>
        <p:spPr>
          <a:xfrm>
            <a:off x="152400" y="1600200"/>
            <a:ext cx="8839200" cy="5105400"/>
          </a:xfrm>
        </p:spPr>
        <p:txBody>
          <a:bodyPr>
            <a:noAutofit/>
          </a:bodyPr>
          <a:lstStyle/>
          <a:p>
            <a:pPr marL="0" indent="0">
              <a:buNone/>
            </a:pPr>
            <a:r>
              <a:rPr lang="en-US" dirty="0" smtClean="0">
                <a:solidFill>
                  <a:schemeClr val="tx2"/>
                </a:solidFill>
                <a:latin typeface="Arial" panose="020B0604020202020204" pitchFamily="34" charset="0"/>
                <a:cs typeface="Arial" panose="020B0604020202020204" pitchFamily="34" charset="0"/>
              </a:rPr>
              <a:t>Of </a:t>
            </a:r>
            <a:r>
              <a:rPr lang="en-US" dirty="0" smtClean="0">
                <a:solidFill>
                  <a:schemeClr val="tx2"/>
                </a:solidFill>
                <a:latin typeface="Arial" panose="020B0604020202020204" pitchFamily="34" charset="0"/>
                <a:cs typeface="Arial" panose="020B0604020202020204" pitchFamily="34" charset="0"/>
              </a:rPr>
              <a:t>all the proposals put forward on how to shore up </a:t>
            </a:r>
            <a:r>
              <a:rPr lang="en-US" dirty="0" smtClean="0">
                <a:solidFill>
                  <a:schemeClr val="tx2"/>
                </a:solidFill>
                <a:latin typeface="Arial" panose="020B0604020202020204" pitchFamily="34" charset="0"/>
                <a:cs typeface="Arial" panose="020B0604020202020204" pitchFamily="34" charset="0"/>
              </a:rPr>
              <a:t>newspapers’ </a:t>
            </a:r>
            <a:r>
              <a:rPr lang="en-US" dirty="0" smtClean="0">
                <a:solidFill>
                  <a:schemeClr val="tx2"/>
                </a:solidFill>
                <a:latin typeface="Arial" panose="020B0604020202020204" pitchFamily="34" charset="0"/>
                <a:cs typeface="Arial" panose="020B0604020202020204" pitchFamily="34" charset="0"/>
              </a:rPr>
              <a:t>financial footing, a combination of advertising and a system of paid content seems to be the most likely way to build future success for print publications.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Other </a:t>
            </a:r>
            <a:r>
              <a:rPr lang="en-US" dirty="0" smtClean="0">
                <a:solidFill>
                  <a:schemeClr val="tx2"/>
                </a:solidFill>
                <a:latin typeface="Arial" panose="020B0604020202020204" pitchFamily="34" charset="0"/>
                <a:cs typeface="Arial" panose="020B0604020202020204" pitchFamily="34" charset="0"/>
              </a:rPr>
              <a:t>suggested means of dealing with the </a:t>
            </a:r>
            <a:r>
              <a:rPr lang="en-US" dirty="0" smtClean="0">
                <a:solidFill>
                  <a:schemeClr val="tx2"/>
                </a:solidFill>
                <a:latin typeface="Arial" panose="020B0604020202020204" pitchFamily="34" charset="0"/>
                <a:cs typeface="Arial" panose="020B0604020202020204" pitchFamily="34" charset="0"/>
              </a:rPr>
              <a:t>industry’s </a:t>
            </a:r>
            <a:r>
              <a:rPr lang="en-US" dirty="0" smtClean="0">
                <a:solidFill>
                  <a:schemeClr val="tx2"/>
                </a:solidFill>
                <a:latin typeface="Arial" panose="020B0604020202020204" pitchFamily="34" charset="0"/>
                <a:cs typeface="Arial" panose="020B0604020202020204" pitchFamily="34" charset="0"/>
              </a:rPr>
              <a:t>business model are worth exploring and may add to the ultimate solution. </a:t>
            </a: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b="1" dirty="0" smtClean="0">
                <a:solidFill>
                  <a:srgbClr val="FF0000"/>
                </a:solidFill>
                <a:latin typeface="Arial" panose="020B0604020202020204" pitchFamily="34" charset="0"/>
                <a:cs typeface="Arial" panose="020B0604020202020204" pitchFamily="34" charset="0"/>
              </a:rPr>
              <a:t>This </a:t>
            </a:r>
            <a:r>
              <a:rPr lang="en-US" b="1" dirty="0" smtClean="0">
                <a:solidFill>
                  <a:srgbClr val="FF0000"/>
                </a:solidFill>
                <a:latin typeface="Arial" panose="020B0604020202020204" pitchFamily="34" charset="0"/>
                <a:cs typeface="Arial" panose="020B0604020202020204" pitchFamily="34" charset="0"/>
              </a:rPr>
              <a:t>is because the newspaper industry is still searching for good business models, and because newspapers will need more than one option for generating </a:t>
            </a:r>
            <a:r>
              <a:rPr lang="en-US" b="1" dirty="0" smtClean="0">
                <a:solidFill>
                  <a:srgbClr val="FF0000"/>
                </a:solidFill>
                <a:latin typeface="Arial" panose="020B0604020202020204" pitchFamily="34" charset="0"/>
                <a:cs typeface="Arial" panose="020B0604020202020204" pitchFamily="34" charset="0"/>
              </a:rPr>
              <a:t>revenue. </a:t>
            </a:r>
            <a:endParaRPr lang="en-US"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62276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066"/>
            <a:ext cx="9144000" cy="6855871"/>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300958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55134"/>
            <a:ext cx="7200900" cy="887866"/>
          </a:xfrm>
        </p:spPr>
        <p:txBody>
          <a:bodyPr>
            <a:normAutofit/>
          </a:bodyPr>
          <a:lstStyle/>
          <a:p>
            <a:r>
              <a:rPr lang="en-US" sz="4800" b="1" dirty="0"/>
              <a:t>Appendix</a:t>
            </a:r>
            <a:endParaRPr lang="en-US" sz="23900" b="1" dirty="0"/>
          </a:p>
        </p:txBody>
      </p:sp>
      <p:sp>
        <p:nvSpPr>
          <p:cNvPr id="3" name="Content Placeholder 2"/>
          <p:cNvSpPr>
            <a:spLocks noGrp="1"/>
          </p:cNvSpPr>
          <p:nvPr>
            <p:ph idx="1"/>
          </p:nvPr>
        </p:nvSpPr>
        <p:spPr>
          <a:xfrm>
            <a:off x="76200" y="1600200"/>
            <a:ext cx="9067800" cy="5105400"/>
          </a:xfrm>
        </p:spPr>
        <p:txBody>
          <a:bodyPr>
            <a:noAutofit/>
          </a:bodyPr>
          <a:lstStyle/>
          <a:p>
            <a:pPr marL="0" indent="0">
              <a:buNone/>
            </a:pPr>
            <a:r>
              <a:rPr lang="en-US" sz="650" b="1" dirty="0" smtClean="0">
                <a:latin typeface="Arial" panose="020B0604020202020204" pitchFamily="34" charset="0"/>
                <a:cs typeface="Arial" panose="020B0604020202020204" pitchFamily="34" charset="0"/>
              </a:rPr>
              <a:t>Appendix: </a:t>
            </a:r>
            <a:r>
              <a:rPr lang="en-US" sz="650" dirty="0" smtClean="0">
                <a:latin typeface="Arial" panose="020B0604020202020204" pitchFamily="34" charset="0"/>
                <a:cs typeface="Arial" panose="020B0604020202020204" pitchFamily="34" charset="0"/>
              </a:rPr>
              <a:t>New Business Models for News is an ongoing research project sponsored by the City University of New York Graduate School of Journalism. The project is run by journalists who are trying to help develop ways for newspapers to find more reliable models for revenue and business. The journalists involved in the project examine a wide range of proposals, including paid content, hyperlocal coverage and advertising, nonprofit options and more. They can be found at http://newsinnovation.com. The three research studies on media ownership authorized by the Federal Communications Commission, which I discussed as far as they pertained to newspaper cross-ownership in chapter three, are available on the FCC‟s website. There is a specific Web page on the FCC site where the agency lists a series of ten media-ownership studies which it sponsored. The page is found at http://www.fcc.gov/ownership/studies.html. I cited three of the ten studies which brought up the subject of newspaper cross-ownership. Those three studies were also referenced by James L. Gattuso in his paper on media cross-ownership, which I also referenced in chapter three. Of the FCC‟s ten studies, the ones I cited were Study #3 by Gregory S. Crawford; Study #4 by Daniel Shiman, Kenneth Lynch, Craig Stroup and Pedro Almoguera; and Study #6 by Jeffrey Milyo. The bibliographic information for these three studies is provided below as well as on my list of references. Crawford, Gregory S. “Television Station Ownership Structure and the Quantity and Quality of TV Programming.” FCC.gov. 23 July 2007. http://hraunfoss.fcc.gov/edocs_public/attachmatch/DA-07-3470A4.pdf Milyo, Jeffrey. “The Effects of Cross-Ownership on the Local Content and Political Slant of Local Television News.” FCC.gov. September 2007. http://hraunfoss.fcc.gov/edocs_public/attachmatch/DA-07-3470A7.pdf Shiman, Daniel, Kenneth Lynch, Craig Stroup, and Pedro Almoguera. “FCC Media Study 4: New Operations.” FCC.gov. September 2007. http://hraunfoss.fcc.gov/edocs_public/attachmatch/DA-07-3470A5.pdf 81 References 82 References Abell, John C. “AP to Aggregators: We Will Sue You.” Wired.com. 6 April 2009. http://www.wired.com/epicenter/2009/04/ap-to-aggregato/ Andrews, Robert. “Interview: Rob Grimshaw, Publisher, FT.com: Newspapers Must Add Paid Content.” PaidContent.co.uk. 10 May 2009. http://paidcontent.co.uk/article/419-interview-rob-grimshaw-publisher-ft.comnewspapers-must-add-paid-conten/ Barnes, Taylor. “Haiti earthquake: Twitter offers glimpse of the scene, lifeline of hope.” The Christian Science Monitor. 13 January 2010. http://www.csmonitor.com/World/Global-News/2010/0113/Haiti-earthquakeTwitter-offers-glimpse-of-the-scene-lifeline-of-hope Borchgrave, Arnaud de. “Digitized news.” The Washington Times. Thursday, 26 March 2009. Page A17. Christoffersen, John. “Concept of Newspapers as Nonprofits Gains Ground.” Associated Press. Editor &amp; Publisher. 16 March 2009. http://www.editorandpublisher.com/eandp/news/article_display.jsp?vnu_content_ id=1003951685 Clifford, Stephanie. “Newsstand Sales and Circulation Fall for Magazines.” The New York Times. Tuesday, 9 February 2010. Page B3. Crick, Julia and Alexandra Walsham, editors. The Uses of Script and Print, 1300-1700. New York: Cambridge University Press, 2004. Crawford, Gregory S. “Television Station Ownership Structure and the Quantity and Quality of TV Programming.” FCC.gov. 23 July 2007. http://hraunfoss.fcc.gov/edocs_public/attachmatch/DA-07-3470A4.pdf 83 Davis, Andrew B. “</a:t>
            </a:r>
            <a:r>
              <a:rPr lang="en-US" sz="650" dirty="0" smtClean="0">
                <a:latin typeface="Arial" panose="020B0604020202020204" pitchFamily="34" charset="0"/>
                <a:cs typeface="Arial" panose="020B0604020202020204" pitchFamily="34" charset="0"/>
              </a:rPr>
              <a:t>What’s </a:t>
            </a:r>
            <a:r>
              <a:rPr lang="en-US" sz="650" dirty="0" smtClean="0">
                <a:latin typeface="Arial" panose="020B0604020202020204" pitchFamily="34" charset="0"/>
                <a:cs typeface="Arial" panose="020B0604020202020204" pitchFamily="34" charset="0"/>
              </a:rPr>
              <a:t>the Future of Newspapers?” The Washington Times Sunday Edition. Sunday, 12 April 2009. Page 13. Dry, Rachel. “Outspoken: A Conversation with Jeff Jarvis.” The Washington Post. Sunday, 19 April 2009. Page B4. </a:t>
            </a:r>
            <a:r>
              <a:rPr lang="en-US" sz="650" dirty="0" err="1" smtClean="0">
                <a:latin typeface="Arial" panose="020B0604020202020204" pitchFamily="34" charset="0"/>
                <a:cs typeface="Arial" panose="020B0604020202020204" pitchFamily="34" charset="0"/>
              </a:rPr>
              <a:t>Elsky</a:t>
            </a:r>
            <a:r>
              <a:rPr lang="en-US" sz="650" dirty="0" smtClean="0">
                <a:latin typeface="Arial" panose="020B0604020202020204" pitchFamily="34" charset="0"/>
                <a:cs typeface="Arial" panose="020B0604020202020204" pitchFamily="34" charset="0"/>
              </a:rPr>
              <a:t>, Martin. Authorizing Words: Speech, Writing, and Print in the English Renaissance. New York: Cornell University Press, 1989. Evangelista, Benny. “Survey: Paying for online content a tough sell.” The San Francisco Chronicle. Wednesday 17 February 2010. Page D1. Fisher, Marc. “Why Washington Post Radio Died.” WashingtonPost.com. 28 August 2007. http://blog.washingtonpost.com/rawfisher/2007/08/why_washington_post_radio_ died.html Gattuso, James L. “The FCC‟s Cross-Ownership Rule: Turning the Page on Media.” Backgrounder. Published by the Heritage Foundation. No. 2133. 6 May 2008. Pp.1-5. Ghigliotty, Damian. “News Innovators on the Frontline: The Arizona Guardian.” New Business Models for News. 28 July 2009. http://newsinnovation.com/2009/07/28/news-innovators-on-the-frontline-thearizona-guardian/ Greer, Jennifer and Donica Mensing. “U.S. News Web Sites Better, But Small Papers Still Lag.” Newspaper Research Journal. Vol. 25, No. 2, Spring 2004, pp. 98-112. Grossman, Lev. “Iran Protests: Twitter, The Medium of the Movement.” Time magazine. 17 June 2009. http://www.time.com/time/world/article/0,8599,1905125,00.html Harper, Jennifer. “Newspapers on defense nationwide.” The Washington Times. Sunday, March 29, 2009. Page A3. Howard, Donald R. Chaucer: His Life, His Works, His World. New York: E.P. Dutton, 1987. 84 Ignatius, David. “Figuring Out Our News Future.” The Washington Post. Sunday, 10 May 2009. Page A17. Isaacson, Walter. “How to Save Your Newspaper.” Time magazine. 16 February 2009. Page 30-33. Johnson, Steven. “How Twitter will Change the Way We Live.” Time magazine. 15 June 2009. pp. 32-37. Kennedy, Dan. “Lifting the tax on free speech.” The Guardian. Tuesday, 3 February 2009. http://www.guardian.co.uk/commentisfree/cifamerica/2009/feb/03/newspapersnon-profit-endowments Kline, David and Dan Burstein. Blog!: How the Newest Media Revolution is Changing Politics, Business, and Culture. New York: CDS Books, 2005. Kurtz, Howard. “Under the Weight of Its Mistakes, Newspaper Industry Staggers.” The Washington Post. Sunday, 1 March 2009. Page A4. Knee, Jonathan A. “False Alarm at the FCC: Ending TV-Newspaper Cross-Ownership Rules May Have Little Effect.” Columbia Journalism Review. May/June 2003, p. 65. Konstandaras, Nikos. “Newspapers‟ Paperless Future.” PostGlobal. Published 26 May 2009. Accessed 26 May 2009. http://newsweek.washingtonpost.com/postglobal/nikos_konstandaras/2009/05/ne wspapers_paperless_future</a:t>
            </a:r>
            <a:r>
              <a:rPr lang="en-US" sz="650" dirty="0" smtClean="0">
                <a:latin typeface="Arial" panose="020B0604020202020204" pitchFamily="34" charset="0"/>
                <a:cs typeface="Arial" panose="020B0604020202020204" pitchFamily="34" charset="0"/>
              </a:rPr>
              <a:t>. html?hpid=talkbox1 </a:t>
            </a:r>
            <a:r>
              <a:rPr lang="en-US" sz="650" dirty="0" smtClean="0">
                <a:latin typeface="Arial" panose="020B0604020202020204" pitchFamily="34" charset="0"/>
                <a:cs typeface="Arial" panose="020B0604020202020204" pitchFamily="34" charset="0"/>
              </a:rPr>
              <a:t>Lindsay, Robert and Murad Ahmed. “Google to limit access to paid-for web content.” The Times Online. 2 December 2009. http://business.timesonline.co.uk/tol/business/industry_sectors/media/article70769 87.ece Macintyre, Ben. “Ben Macintyre celebrates the portmanteau.” The Times Online. 2 May 2008. http://entertainment.timesonline.co.uk/tol/arts_and_entertainment/books/article38 61552.ece 85 Meacham, Jon. “Love Books? </a:t>
            </a:r>
            <a:r>
              <a:rPr lang="en-US" sz="650" dirty="0" smtClean="0">
                <a:latin typeface="Arial" panose="020B0604020202020204" pitchFamily="34" charset="0"/>
                <a:cs typeface="Arial" panose="020B0604020202020204" pitchFamily="34" charset="0"/>
              </a:rPr>
              <a:t>You’re </a:t>
            </a:r>
            <a:r>
              <a:rPr lang="en-US" sz="650" dirty="0" smtClean="0">
                <a:latin typeface="Arial" panose="020B0604020202020204" pitchFamily="34" charset="0"/>
                <a:cs typeface="Arial" panose="020B0604020202020204" pitchFamily="34" charset="0"/>
              </a:rPr>
              <a:t>In The Right Place.” Newsweek.com. 27 June 2009. http://www.newsweek.com/id/204220 Mensing, Donica. “Online Revenue Business Model Has Changed Little Since 1996.” Newspaper Research Journal. Vol. 28, No. 2, Spring 2007, pp. 22-37. Milyo, Jeffrey. “The Effects of Cross-Ownership on the Local Content and Political Slant of Local Television News.” FCC.gov. September 2007. http://hraunfoss.fcc.gov/edocs_public/attachmatch/DA-07-3470A7.pdf MinnPost.com. “MinnPost: About Us.” http://www.minnpost.com/about/ Mostrous, Alexi and Francesca Steele. “The Times and The Sunday Times to charge for use of websites from June.” 27 March 2010. http://business.timesonline.co.uk/tol/business/industry_sectors/media/article70769 87.ece New Business Models for News. “About the New Business Models for News.” http://newsinnovation.com/about/ Nielsen Co. “Changing Models: A Global Perspective on Paying for Content Online.” February 2010. http://blog.nielsen.com/nielsenwire/reports/paid-onlinecontent.pdf PaidContent.co.uk. “Is The Financial Times The Perfect Digital Model?” PaidContent.co.uk. 5 April 2010. http://paidcontent.co.uk/article/419-is-financial-times-the-perfect-digital-model/ Perez-Pena, Richard. “Times to Charge for Frequent Access to Its Web Site.” The New York Times. 20 January 2010. http://www.nytimes.com/2010/01/21/business/media/21times.html Perez-Pena, Richard. “Times to Stop Charging for Parts of Its Web Site.” The New York Times. 18 September 2007. http://www.nytimes.com/2007/09/18/business/media/18times.html?_r=1&amp;hp 86 Pew Research Center. “State of the News Media 2009.” Pew Research Center Publications. 16 March 2009. http://pewresearch.org/pubs/1151/state-of-thenews-media-2009 Pew Research Center. “State of the News Media 2010.” Pew Research Center Publications. 15 March 2010. http://pewresearch.org/pubs/1523/state-of-thenews-media-2010 Project for Excellence in Journalism. “The State of the News Media.” 2009. http://www.stateofthemedia.org/2009/narrative_newspapers_intro.php Quittner, Josh. “The Race for a Better Read.” Time magazine. 16 February 2009. Page 34-35. Riley, Michael. “Newspapers and Their Quest for the Holy Grail.” Nieman Reports. Winter 2006, pp. 13-14. Seattle Times. “Ban media cross-ownership.” The Seattle Times. 14 August 2008. http://seattletimes.nwsource.com/html/editorialsopinion/2008113294_resoed14.ht ml Shiman, Daniel, Kenneth Lynch, Craig Stroup, and Pedro Almoguera. “FCC Media Study 4: New Operations.” FCC.gov. September 2007. http://hraunfoss.fcc.gov/edocs_public/attachmatch/DA-07-3470A5.pdf Sollars, Matthew. “</a:t>
            </a:r>
            <a:r>
              <a:rPr lang="en-US" sz="650" dirty="0" smtClean="0">
                <a:latin typeface="Arial" panose="020B0604020202020204" pitchFamily="34" charset="0"/>
                <a:cs typeface="Arial" panose="020B0604020202020204" pitchFamily="34" charset="0"/>
              </a:rPr>
              <a:t>Brill’s </a:t>
            </a:r>
            <a:r>
              <a:rPr lang="en-US" sz="650" dirty="0" smtClean="0">
                <a:latin typeface="Arial" panose="020B0604020202020204" pitchFamily="34" charset="0"/>
                <a:cs typeface="Arial" panose="020B0604020202020204" pitchFamily="34" charset="0"/>
              </a:rPr>
              <a:t>Pay-for-News Pitch to Publishers.” New </a:t>
            </a:r>
            <a:r>
              <a:rPr lang="en-US" sz="650" dirty="0" smtClean="0">
                <a:latin typeface="Arial" panose="020B0604020202020204" pitchFamily="34" charset="0"/>
                <a:cs typeface="Arial" panose="020B0604020202020204" pitchFamily="34" charset="0"/>
              </a:rPr>
              <a:t>Business: </a:t>
            </a:r>
            <a:r>
              <a:rPr lang="en-US" sz="650" dirty="0" smtClean="0">
                <a:latin typeface="Arial" panose="020B0604020202020204" pitchFamily="34" charset="0"/>
                <a:cs typeface="Arial" panose="020B0604020202020204" pitchFamily="34" charset="0"/>
              </a:rPr>
              <a:t>Business Models for News. 3 June 2009. http://newsinnovation.com/2009/06/03/brills-payfor-news-pitch-to-publishers/ Sollars, Matthew. “Counting on Membership, Redrawing our Not-for-Profit Model.” New Business Models for News. 23 September 2009. http://newsinnovation.com/2009/09/23/counting-on-membership-redrawing-ournot-for-profit-model/ Sollars, Matthew. “News Innovators on the Frontline: DavidsonNews.net.” New Business </a:t>
            </a:r>
            <a:r>
              <a:rPr lang="en-US" sz="650" dirty="0" smtClean="0">
                <a:latin typeface="Arial" panose="020B0604020202020204" pitchFamily="34" charset="0"/>
                <a:cs typeface="Arial" panose="020B0604020202020204" pitchFamily="34" charset="0"/>
              </a:rPr>
              <a:t>: Business </a:t>
            </a:r>
            <a:r>
              <a:rPr lang="en-US" sz="650" dirty="0" smtClean="0">
                <a:latin typeface="Arial" panose="020B0604020202020204" pitchFamily="34" charset="0"/>
                <a:cs typeface="Arial" panose="020B0604020202020204" pitchFamily="34" charset="0"/>
              </a:rPr>
              <a:t>Models for News. 1 July 2009. http://newsinnovation.com/2009/07/01/news-innovators-on-the-frontlinedavidsonnews-net/ 87 Solomon, John, former executive editor of the Washington Times. Personal interview. 23 October 2009. Spillius, Alex. “Seattle Post-Intelligencer publishes last edition.” The Telegraph. 17 March 2009. http://www.telegraph.co.uk/news/worldnews/northamerica/usa/5006894/SeattlePost-Intelligencer-publishes-last-edition.html Stewart Jr., Charles T. “Reading the Tea Leaves.” The American. 5 March 2007. http://www.american.com/archive/2007/march-0307/reading-the-tea-leaves Su, Bo-</a:t>
            </a:r>
            <a:r>
              <a:rPr lang="en-US" sz="650" dirty="0" err="1" smtClean="0">
                <a:latin typeface="Arial" panose="020B0604020202020204" pitchFamily="34" charset="0"/>
                <a:cs typeface="Arial" panose="020B0604020202020204" pitchFamily="34" charset="0"/>
              </a:rPr>
              <a:t>chiuan</a:t>
            </a:r>
            <a:r>
              <a:rPr lang="en-US" sz="650" dirty="0" smtClean="0">
                <a:latin typeface="Arial" panose="020B0604020202020204" pitchFamily="34" charset="0"/>
                <a:cs typeface="Arial" panose="020B0604020202020204" pitchFamily="34" charset="0"/>
              </a:rPr>
              <a:t> and Pei-Hung </a:t>
            </a:r>
            <a:r>
              <a:rPr lang="en-US" sz="650" dirty="0" err="1" smtClean="0">
                <a:latin typeface="Arial" panose="020B0604020202020204" pitchFamily="34" charset="0"/>
                <a:cs typeface="Arial" panose="020B0604020202020204" pitchFamily="34" charset="0"/>
              </a:rPr>
              <a:t>Ju</a:t>
            </a:r>
            <a:r>
              <a:rPr lang="en-US" sz="650" dirty="0" smtClean="0">
                <a:latin typeface="Arial" panose="020B0604020202020204" pitchFamily="34" charset="0"/>
                <a:cs typeface="Arial" panose="020B0604020202020204" pitchFamily="34" charset="0"/>
              </a:rPr>
              <a:t>. “Pay for Online News.” Proceedings of the Third Workshop Of Knowledge Economy and Electronic Commerce. 2005. 249-259. Sullivan, Daniel. “Business Service Model Promotes Better Newspapers.” Newspaper Research Journal. Vol. 27, No. 4, Fall 2006, pp. 66-78. Swensen, David and Michael Schmidt. “News You Can Endow.” New York Times. 27 January 2009. Page A31. Sylvie, George. “Developing an Online Newspaper Business Model: Long Distance Meets the Long Tail.” University of Texas at Austin. 24 March 2008. Page 1-39. http://online.journalism.utexas.edu/2008/papers/Sylvie.pdf Tocqueville, Alexis de. Democracy in America. Edited and abridged by Richard D. Heffner. New York: Penguin Books, 1956. Voss, Paul J. Elizabethan News Pamphlets. Pittsburgh, Pennsylvania: Duquesne University Press, 2001. 88 Curriculum Vitae Jonathan Kelly began his graduate studies at George Mason University in the Fall 2006 semester, working toward a </a:t>
            </a:r>
            <a:r>
              <a:rPr lang="en-US" sz="650" dirty="0" smtClean="0">
                <a:latin typeface="Arial" panose="020B0604020202020204" pitchFamily="34" charset="0"/>
                <a:cs typeface="Arial" panose="020B0604020202020204" pitchFamily="34" charset="0"/>
              </a:rPr>
              <a:t>Master’s </a:t>
            </a:r>
            <a:r>
              <a:rPr lang="en-US" sz="650" dirty="0" smtClean="0">
                <a:latin typeface="Arial" panose="020B0604020202020204" pitchFamily="34" charset="0"/>
                <a:cs typeface="Arial" panose="020B0604020202020204" pitchFamily="34" charset="0"/>
              </a:rPr>
              <a:t>degree in English with a concentration in Professional Writing and Editing. He received his </a:t>
            </a:r>
            <a:r>
              <a:rPr lang="en-US" sz="650" dirty="0" smtClean="0">
                <a:latin typeface="Arial" panose="020B0604020202020204" pitchFamily="34" charset="0"/>
                <a:cs typeface="Arial" panose="020B0604020202020204" pitchFamily="34" charset="0"/>
              </a:rPr>
              <a:t>bachelor’s </a:t>
            </a:r>
            <a:r>
              <a:rPr lang="en-US" sz="650" dirty="0" smtClean="0">
                <a:latin typeface="Arial" panose="020B0604020202020204" pitchFamily="34" charset="0"/>
                <a:cs typeface="Arial" panose="020B0604020202020204" pitchFamily="34" charset="0"/>
              </a:rPr>
              <a:t>degree in political science from James Madison University in May 2005, and also earned a minor in English. His educational background gave him significant experience in a range of subjects, especially English, journalism, political science and history.</a:t>
            </a:r>
            <a:endParaRPr lang="en-US" sz="65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136558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
            <a:ext cx="9144000" cy="678180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42759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734"/>
            <a:ext cx="8172451" cy="1036850"/>
          </a:xfrm>
        </p:spPr>
        <p:txBody>
          <a:bodyPr>
            <a:normAutofit fontScale="90000"/>
          </a:bodyPr>
          <a:lstStyle/>
          <a:p>
            <a:r>
              <a:rPr lang="en-US" sz="6000" dirty="0" smtClean="0">
                <a:solidFill>
                  <a:srgbClr val="FFFF00"/>
                </a:solidFill>
              </a:rPr>
              <a:t>Thank You for Your Time</a:t>
            </a:r>
            <a:endParaRPr lang="en-US" sz="60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
        <p:nvSpPr>
          <p:cNvPr id="6" name="TextBox 5"/>
          <p:cNvSpPr txBox="1"/>
          <p:nvPr/>
        </p:nvSpPr>
        <p:spPr>
          <a:xfrm>
            <a:off x="302078" y="2329543"/>
            <a:ext cx="2865665" cy="1569660"/>
          </a:xfrm>
          <a:prstGeom prst="rect">
            <a:avLst/>
          </a:prstGeom>
          <a:noFill/>
        </p:spPr>
        <p:txBody>
          <a:bodyPr wrap="square" rtlCol="0">
            <a:spAutoFit/>
          </a:bodyPr>
          <a:lstStyle/>
          <a:p>
            <a:pPr algn="ctr"/>
            <a:r>
              <a:rPr lang="en-US" sz="4800" b="1" dirty="0" smtClean="0">
                <a:solidFill>
                  <a:schemeClr val="tx2"/>
                </a:solidFill>
              </a:rPr>
              <a:t>Good Selling !</a:t>
            </a:r>
            <a:endParaRPr lang="en-US" sz="4800" b="1" dirty="0">
              <a:solidFill>
                <a:schemeClr val="tx2"/>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531" y="4256315"/>
            <a:ext cx="1264020" cy="609600"/>
          </a:xfrm>
          <a:prstGeom prst="rect">
            <a:avLst/>
          </a:prstGeom>
        </p:spPr>
      </p:pic>
      <p:sp>
        <p:nvSpPr>
          <p:cNvPr id="8" name="Content Placeholder 7"/>
          <p:cNvSpPr txBox="1">
            <a:spLocks/>
          </p:cNvSpPr>
          <p:nvPr/>
        </p:nvSpPr>
        <p:spPr>
          <a:xfrm>
            <a:off x="0" y="6044137"/>
            <a:ext cx="9144000" cy="875508"/>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1100" dirty="0" smtClean="0"/>
              <a:t>Disclaimer: The information contained in this presentation is intended solely for your personal reference. Such information is subject to change without notice, its accuracy is not guaranteed and it may not contain all material information concerning J.W. Owens.  The Company makes no representation regarding, and assumes no responsibility or liability for, the accuracy or completeness of, or any errors or omissions in, any information contained herein. In addition, the information contains white papers , shared presentation from others, industry material, public or shared  information from others and J.W. Owens that may reflect the his current views with respect to future events and performance. This presentation does not constitute an offer or invitation to purchase or subscribe or to provide any service or advice, and no part of it shall form the basis of or be relied upon in connection with any contract, commitment or decision in relation thereto.</a:t>
            </a:r>
          </a:p>
          <a:p>
            <a:endParaRPr lang="en-US" dirty="0"/>
          </a:p>
        </p:txBody>
      </p:sp>
      <p:sp>
        <p:nvSpPr>
          <p:cNvPr id="10" name="TextBox 9"/>
          <p:cNvSpPr txBox="1"/>
          <p:nvPr/>
        </p:nvSpPr>
        <p:spPr>
          <a:xfrm>
            <a:off x="173429" y="4921199"/>
            <a:ext cx="3192236" cy="646331"/>
          </a:xfrm>
          <a:prstGeom prst="rect">
            <a:avLst/>
          </a:prstGeom>
          <a:noFill/>
        </p:spPr>
        <p:txBody>
          <a:bodyPr wrap="square" rtlCol="0">
            <a:spAutoFit/>
          </a:bodyPr>
          <a:lstStyle/>
          <a:p>
            <a:pPr algn="ctr"/>
            <a:r>
              <a:rPr lang="en-US" b="1" dirty="0" smtClean="0">
                <a:solidFill>
                  <a:srgbClr val="002060"/>
                </a:solidFill>
              </a:rPr>
              <a:t>J.W. Owens - 561-372-5922 results.jwowens@gmail.com </a:t>
            </a:r>
            <a:endParaRPr lang="en-US" b="1" dirty="0">
              <a:solidFill>
                <a:srgbClr val="002060"/>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127" t="3174" r="4603" b="17460"/>
          <a:stretch/>
        </p:blipFill>
        <p:spPr>
          <a:xfrm>
            <a:off x="3886200" y="1793593"/>
            <a:ext cx="4779168" cy="4155799"/>
          </a:xfrm>
          <a:prstGeom prst="rect">
            <a:avLst/>
          </a:prstGeom>
        </p:spPr>
      </p:pic>
    </p:spTree>
    <p:extLst>
      <p:ext uri="{BB962C8B-B14F-4D97-AF65-F5344CB8AC3E}">
        <p14:creationId xmlns:p14="http://schemas.microsoft.com/office/powerpoint/2010/main" val="247257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1143000"/>
          </a:xfrm>
        </p:spPr>
        <p:txBody>
          <a:bodyPr>
            <a:noAutofit/>
          </a:bodyPr>
          <a:lstStyle/>
          <a:p>
            <a:r>
              <a:rPr lang="en-US" sz="4800" b="1" dirty="0"/>
              <a:t>E</a:t>
            </a:r>
            <a:r>
              <a:rPr lang="en-US" sz="4800" b="1" dirty="0" smtClean="0"/>
              <a:t>ssential </a:t>
            </a:r>
            <a:r>
              <a:rPr lang="en-US" sz="4800" b="1" dirty="0"/>
              <a:t>T</a:t>
            </a:r>
            <a:r>
              <a:rPr lang="en-US" sz="4800" b="1" dirty="0" smtClean="0"/>
              <a:t>ools for Citizens of Democratic </a:t>
            </a:r>
            <a:r>
              <a:rPr lang="en-US" sz="4800" b="1" dirty="0"/>
              <a:t>S</a:t>
            </a:r>
            <a:r>
              <a:rPr lang="en-US" sz="4800" b="1" dirty="0" smtClean="0"/>
              <a:t>ocieties</a:t>
            </a:r>
            <a:endParaRPr lang="en-US" sz="4800" b="1" dirty="0"/>
          </a:p>
        </p:txBody>
      </p:sp>
      <p:sp>
        <p:nvSpPr>
          <p:cNvPr id="3" name="Content Placeholder 2"/>
          <p:cNvSpPr>
            <a:spLocks noGrp="1"/>
          </p:cNvSpPr>
          <p:nvPr>
            <p:ph idx="1"/>
          </p:nvPr>
        </p:nvSpPr>
        <p:spPr>
          <a:xfrm>
            <a:off x="152400" y="1600200"/>
            <a:ext cx="8839200" cy="5105400"/>
          </a:xfrm>
        </p:spPr>
        <p:txBody>
          <a:bodyPr>
            <a:normAutofit/>
          </a:bodyPr>
          <a:lstStyle/>
          <a:p>
            <a:pPr marL="0" indent="0">
              <a:buNone/>
            </a:pPr>
            <a:r>
              <a:rPr lang="en-US" sz="3200" dirty="0" smtClean="0">
                <a:solidFill>
                  <a:schemeClr val="tx2"/>
                </a:solidFill>
                <a:latin typeface="Arial" panose="020B0604020202020204" pitchFamily="34" charset="0"/>
                <a:cs typeface="Arial" panose="020B0604020202020204" pitchFamily="34" charset="0"/>
              </a:rPr>
              <a:t>Newspapers have long been considered </a:t>
            </a:r>
            <a:r>
              <a:rPr lang="en-US" sz="3200" b="1" dirty="0" smtClean="0">
                <a:solidFill>
                  <a:srgbClr val="FF0000"/>
                </a:solidFill>
                <a:latin typeface="Arial" panose="020B0604020202020204" pitchFamily="34" charset="0"/>
                <a:cs typeface="Arial" panose="020B0604020202020204" pitchFamily="34" charset="0"/>
              </a:rPr>
              <a:t>essential tools</a:t>
            </a:r>
            <a:r>
              <a:rPr lang="en-US" sz="3200" dirty="0" smtClean="0">
                <a:solidFill>
                  <a:srgbClr val="FF0000"/>
                </a:solidFill>
                <a:latin typeface="Arial" panose="020B0604020202020204" pitchFamily="34" charset="0"/>
                <a:cs typeface="Arial" panose="020B0604020202020204" pitchFamily="34" charset="0"/>
              </a:rPr>
              <a:t> </a:t>
            </a:r>
            <a:r>
              <a:rPr lang="en-US" sz="3200" dirty="0" smtClean="0">
                <a:solidFill>
                  <a:schemeClr val="tx2"/>
                </a:solidFill>
                <a:latin typeface="Arial" panose="020B0604020202020204" pitchFamily="34" charset="0"/>
                <a:cs typeface="Arial" panose="020B0604020202020204" pitchFamily="34" charset="0"/>
              </a:rPr>
              <a:t>for citizens of democratic societies to make informed decisions about public affairs. </a:t>
            </a:r>
          </a:p>
          <a:p>
            <a:pPr marL="0" indent="0">
              <a:buNone/>
            </a:pPr>
            <a:r>
              <a:rPr lang="en-US" sz="3200" dirty="0" smtClean="0">
                <a:solidFill>
                  <a:schemeClr val="tx2"/>
                </a:solidFill>
                <a:latin typeface="Arial" panose="020B0604020202020204" pitchFamily="34" charset="0"/>
                <a:cs typeface="Arial" panose="020B0604020202020204" pitchFamily="34" charset="0"/>
              </a:rPr>
              <a:t>Newspapers not only guarantee liberty, but also that they </a:t>
            </a:r>
            <a:r>
              <a:rPr lang="en-US" sz="3200" b="1" dirty="0" smtClean="0">
                <a:solidFill>
                  <a:srgbClr val="FF0000"/>
                </a:solidFill>
                <a:latin typeface="Arial" panose="020B0604020202020204" pitchFamily="34" charset="0"/>
                <a:cs typeface="Arial" panose="020B0604020202020204" pitchFamily="34" charset="0"/>
              </a:rPr>
              <a:t>“maintain civilization”</a:t>
            </a:r>
            <a:r>
              <a:rPr lang="en-US" sz="3200" b="1" dirty="0" smtClean="0">
                <a:solidFill>
                  <a:schemeClr val="tx2"/>
                </a:solidFill>
                <a:latin typeface="Arial" panose="020B0604020202020204" pitchFamily="34" charset="0"/>
                <a:cs typeface="Arial" panose="020B0604020202020204" pitchFamily="34" charset="0"/>
              </a:rPr>
              <a:t>. </a:t>
            </a:r>
          </a:p>
          <a:p>
            <a:pPr marL="0" indent="0">
              <a:buNone/>
            </a:pPr>
            <a:r>
              <a:rPr lang="en-US" sz="3200" dirty="0" smtClean="0">
                <a:solidFill>
                  <a:schemeClr val="tx2"/>
                </a:solidFill>
                <a:latin typeface="Arial" panose="020B0604020202020204" pitchFamily="34" charset="0"/>
                <a:cs typeface="Arial" panose="020B0604020202020204" pitchFamily="34" charset="0"/>
              </a:rPr>
              <a:t>Today, journalists are struggling to maintain those very newspapers. </a:t>
            </a:r>
            <a:endParaRPr lang="en-US" sz="3200"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7841" y="838200"/>
            <a:ext cx="671513" cy="238125"/>
          </a:xfrm>
          <a:prstGeom prst="rect">
            <a:avLst/>
          </a:prstGeom>
        </p:spPr>
      </p:pic>
    </p:spTree>
    <p:extLst>
      <p:ext uri="{BB962C8B-B14F-4D97-AF65-F5344CB8AC3E}">
        <p14:creationId xmlns:p14="http://schemas.microsoft.com/office/powerpoint/2010/main" val="410719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5134"/>
            <a:ext cx="7943850" cy="887866"/>
          </a:xfrm>
        </p:spPr>
        <p:txBody>
          <a:bodyPr>
            <a:normAutofit/>
          </a:bodyPr>
          <a:lstStyle/>
          <a:p>
            <a:r>
              <a:rPr lang="en-US" sz="4800" b="1" dirty="0"/>
              <a:t>D</a:t>
            </a:r>
            <a:r>
              <a:rPr lang="en-US" sz="4800" b="1" dirty="0" smtClean="0"/>
              <a:t>aunting Problems</a:t>
            </a:r>
            <a:endParaRPr lang="en-US" sz="4800" b="1" dirty="0"/>
          </a:p>
        </p:txBody>
      </p:sp>
      <p:sp>
        <p:nvSpPr>
          <p:cNvPr id="3" name="Content Placeholder 2"/>
          <p:cNvSpPr>
            <a:spLocks noGrp="1"/>
          </p:cNvSpPr>
          <p:nvPr>
            <p:ph idx="1"/>
          </p:nvPr>
        </p:nvSpPr>
        <p:spPr>
          <a:xfrm>
            <a:off x="152400" y="1600200"/>
            <a:ext cx="8839200" cy="5105400"/>
          </a:xfrm>
        </p:spPr>
        <p:txBody>
          <a:bodyPr>
            <a:normAutofit/>
          </a:bodyPr>
          <a:lstStyle/>
          <a:p>
            <a:pPr marL="0" indent="0">
              <a:buNone/>
            </a:pPr>
            <a:r>
              <a:rPr lang="en-US" sz="2800" b="1" dirty="0" smtClean="0">
                <a:solidFill>
                  <a:srgbClr val="FF0000"/>
                </a:solidFill>
                <a:latin typeface="Arial" panose="020B0604020202020204" pitchFamily="34" charset="0"/>
                <a:cs typeface="Arial" panose="020B0604020202020204" pitchFamily="34" charset="0"/>
              </a:rPr>
              <a:t>Newspapers today are experiencing daunting problems filling their role. </a:t>
            </a:r>
          </a:p>
          <a:p>
            <a:pPr marL="0" indent="0">
              <a:buNone/>
            </a:pPr>
            <a:r>
              <a:rPr lang="en-US" sz="2800" dirty="0" smtClean="0">
                <a:latin typeface="Arial" panose="020B0604020202020204" pitchFamily="34" charset="0"/>
                <a:cs typeface="Arial" panose="020B0604020202020204" pitchFamily="34" charset="0"/>
              </a:rPr>
              <a:t>Currently, most newspapers across the country are cutting their operations to some degree or another, eliminating jobs, sections of the paper, or both. </a:t>
            </a:r>
          </a:p>
          <a:p>
            <a:pPr marL="0" indent="0">
              <a:buNone/>
            </a:pPr>
            <a:r>
              <a:rPr lang="en-US" sz="2800" dirty="0" smtClean="0">
                <a:latin typeface="Arial" panose="020B0604020202020204" pitchFamily="34" charset="0"/>
                <a:cs typeface="Arial" panose="020B0604020202020204" pitchFamily="34" charset="0"/>
              </a:rPr>
              <a:t>Other newspapers have simply folded due to substantial pressures and losses. </a:t>
            </a:r>
          </a:p>
          <a:p>
            <a:pPr marL="0" indent="0">
              <a:buNone/>
            </a:pPr>
            <a:r>
              <a:rPr lang="en-US" sz="2800" dirty="0" smtClean="0">
                <a:latin typeface="Arial" panose="020B0604020202020204" pitchFamily="34" charset="0"/>
                <a:cs typeface="Arial" panose="020B0604020202020204" pitchFamily="34" charset="0"/>
              </a:rPr>
              <a:t>In addition, according to the Newspaper Association of America, the number of people who regularly read a daily newspaper has declined steadily since the 1970s. </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612" y="296636"/>
            <a:ext cx="671513" cy="238125"/>
          </a:xfrm>
          <a:prstGeom prst="rect">
            <a:avLst/>
          </a:prstGeom>
        </p:spPr>
      </p:pic>
    </p:spTree>
    <p:extLst>
      <p:ext uri="{BB962C8B-B14F-4D97-AF65-F5344CB8AC3E}">
        <p14:creationId xmlns:p14="http://schemas.microsoft.com/office/powerpoint/2010/main" val="413298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alesDirection_16x9.potx" id="{FE35DD5A-B687-4161-B4D9-35484B75A379}" vid="{5DB76398-B2EF-4269-B3B2-C0E4C29F3554}"/>
    </a:ext>
  </a:extLst>
</a:theme>
</file>

<file path=docProps/app.xml><?xml version="1.0" encoding="utf-8"?>
<Properties xmlns="http://schemas.openxmlformats.org/officeDocument/2006/extended-properties" xmlns:vt="http://schemas.openxmlformats.org/officeDocument/2006/docPropsVTypes">
  <Template>JWO246   Appointment Setter’s SCRIPTS and TIPS  (Part 5)</Template>
  <TotalTime>1017</TotalTime>
  <Words>10254</Words>
  <Application>Microsoft Office PowerPoint</Application>
  <PresentationFormat>On-screen Show (4:3)</PresentationFormat>
  <Paragraphs>261</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Sales Direction 16X9</vt:lpstr>
      <vt:lpstr>"The Press in the USA: Perspectives for a  Changing Market"</vt:lpstr>
      <vt:lpstr>FREE INFO. &amp; TIPS </vt:lpstr>
      <vt:lpstr>Write this Down to get copy of this Presentation</vt:lpstr>
      <vt:lpstr>Meet the Challenges</vt:lpstr>
      <vt:lpstr>Newspaper Business Model</vt:lpstr>
      <vt:lpstr>Most Basic Forms of Media</vt:lpstr>
      <vt:lpstr>PowerPoint Presentation</vt:lpstr>
      <vt:lpstr>Essential Tools for Citizens of Democratic Societies</vt:lpstr>
      <vt:lpstr>Daunting Problems</vt:lpstr>
      <vt:lpstr>PowerPoint Presentation</vt:lpstr>
      <vt:lpstr>The Problems Facing Newspapers</vt:lpstr>
      <vt:lpstr>Foundation of Print Journalism</vt:lpstr>
      <vt:lpstr>Foundation of Print Journalism</vt:lpstr>
      <vt:lpstr>Print journalism, whether in paper form or electronic form</vt:lpstr>
      <vt:lpstr>Print journalism, whether in paper form or electronic form</vt:lpstr>
      <vt:lpstr>New Technologies</vt:lpstr>
      <vt:lpstr>All of the Fundamental Components</vt:lpstr>
      <vt:lpstr>Current Problems</vt:lpstr>
      <vt:lpstr>Current Problems</vt:lpstr>
      <vt:lpstr>Current Problems</vt:lpstr>
      <vt:lpstr>Current Problems</vt:lpstr>
      <vt:lpstr>PowerPoint Presentation</vt:lpstr>
      <vt:lpstr>Current Problems</vt:lpstr>
      <vt:lpstr>PowerPoint Presentation</vt:lpstr>
      <vt:lpstr>Current Problems</vt:lpstr>
      <vt:lpstr>PowerPoint Presentation</vt:lpstr>
      <vt:lpstr>Current Problems</vt:lpstr>
      <vt:lpstr>PowerPoint Presentation</vt:lpstr>
      <vt:lpstr>Current Problems</vt:lpstr>
      <vt:lpstr>Current Problems</vt:lpstr>
      <vt:lpstr>PowerPoint Presentation</vt:lpstr>
      <vt:lpstr>Current Problems</vt:lpstr>
      <vt:lpstr>Current Problems</vt:lpstr>
      <vt:lpstr>Current Problems</vt:lpstr>
      <vt:lpstr>The New Publishing Markets</vt:lpstr>
      <vt:lpstr>Positive Development</vt:lpstr>
      <vt:lpstr>Hands-on Reporting</vt:lpstr>
      <vt:lpstr>Traditional Standards</vt:lpstr>
      <vt:lpstr>PowerPoint Presentation</vt:lpstr>
      <vt:lpstr>Financial challenges Newspapers</vt:lpstr>
      <vt:lpstr>Looking Ahead</vt:lpstr>
      <vt:lpstr>Talent</vt:lpstr>
      <vt:lpstr>PowerPoint Presentation</vt:lpstr>
      <vt:lpstr>New Business Models</vt:lpstr>
      <vt:lpstr>Technological Changes in the Media</vt:lpstr>
      <vt:lpstr>Missed Opportunities</vt:lpstr>
      <vt:lpstr>Business Models for News</vt:lpstr>
      <vt:lpstr>Business proposals</vt:lpstr>
      <vt:lpstr>Business proposals</vt:lpstr>
      <vt:lpstr>Business proposals</vt:lpstr>
      <vt:lpstr>Other Possibilities</vt:lpstr>
      <vt:lpstr>Other Possibilities</vt:lpstr>
      <vt:lpstr>Other Revenue Models for Print Journalism</vt:lpstr>
      <vt:lpstr>Other Revenue Models for Print Journalism</vt:lpstr>
      <vt:lpstr>Nonprofit Option</vt:lpstr>
      <vt:lpstr>Nonprofit Option</vt:lpstr>
      <vt:lpstr>Potential in partnerships</vt:lpstr>
      <vt:lpstr>Potential in partnerships</vt:lpstr>
      <vt:lpstr>Technologies to Enhance Newspapers’ Functions</vt:lpstr>
      <vt:lpstr>Technologies to Enhance Newspapers’ Functions</vt:lpstr>
      <vt:lpstr>Expanding reach of news</vt:lpstr>
      <vt:lpstr>Expanding reach of news</vt:lpstr>
      <vt:lpstr>PowerPoint Presentation</vt:lpstr>
      <vt:lpstr>Blogs’ Potential</vt:lpstr>
      <vt:lpstr>PowerPoint Presentation</vt:lpstr>
      <vt:lpstr>Blogs’ Potential</vt:lpstr>
      <vt:lpstr>PowerPoint Presentation</vt:lpstr>
      <vt:lpstr>Closing Arguments</vt:lpstr>
      <vt:lpstr>Closing Arguments</vt:lpstr>
      <vt:lpstr>PowerPoint Presentation</vt:lpstr>
      <vt:lpstr>Steps Forward</vt:lpstr>
      <vt:lpstr>PowerPoint Presentation</vt:lpstr>
      <vt:lpstr>Appendix</vt:lpstr>
      <vt:lpstr>PowerPoint Presentation</vt:lpstr>
      <vt:lpstr>Thank You for Your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JW Owens</dc:creator>
  <cp:lastModifiedBy>JW Owens</cp:lastModifiedBy>
  <cp:revision>65</cp:revision>
  <dcterms:created xsi:type="dcterms:W3CDTF">2018-04-10T22:10:40Z</dcterms:created>
  <dcterms:modified xsi:type="dcterms:W3CDTF">2018-04-12T03:26:54Z</dcterms:modified>
</cp:coreProperties>
</file>